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drawings/drawing2.xml" ContentType="application/vnd.openxmlformats-officedocument.drawingml.chartshapes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1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2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3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21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9" r:id="rId1"/>
    <p:sldMasterId id="2147483648" r:id="rId2"/>
    <p:sldMasterId id="2147483659" r:id="rId3"/>
    <p:sldMasterId id="2147483669" r:id="rId4"/>
  </p:sldMasterIdLst>
  <p:notesMasterIdLst>
    <p:notesMasterId r:id="rId51"/>
  </p:notesMasterIdLst>
  <p:sldIdLst>
    <p:sldId id="711" r:id="rId5"/>
    <p:sldId id="710" r:id="rId6"/>
    <p:sldId id="755" r:id="rId7"/>
    <p:sldId id="753" r:id="rId8"/>
    <p:sldId id="759" r:id="rId9"/>
    <p:sldId id="756" r:id="rId10"/>
    <p:sldId id="716" r:id="rId11"/>
    <p:sldId id="717" r:id="rId12"/>
    <p:sldId id="760" r:id="rId13"/>
    <p:sldId id="761" r:id="rId14"/>
    <p:sldId id="740" r:id="rId15"/>
    <p:sldId id="722" r:id="rId16"/>
    <p:sldId id="758" r:id="rId17"/>
    <p:sldId id="762" r:id="rId18"/>
    <p:sldId id="724" r:id="rId19"/>
    <p:sldId id="725" r:id="rId20"/>
    <p:sldId id="727" r:id="rId21"/>
    <p:sldId id="729" r:id="rId22"/>
    <p:sldId id="270" r:id="rId23"/>
    <p:sldId id="728" r:id="rId24"/>
    <p:sldId id="730" r:id="rId25"/>
    <p:sldId id="262" r:id="rId26"/>
    <p:sldId id="757" r:id="rId27"/>
    <p:sldId id="763" r:id="rId28"/>
    <p:sldId id="764" r:id="rId29"/>
    <p:sldId id="732" r:id="rId30"/>
    <p:sldId id="741" r:id="rId31"/>
    <p:sldId id="743" r:id="rId32"/>
    <p:sldId id="742" r:id="rId33"/>
    <p:sldId id="744" r:id="rId34"/>
    <p:sldId id="739" r:id="rId35"/>
    <p:sldId id="746" r:id="rId36"/>
    <p:sldId id="745" r:id="rId37"/>
    <p:sldId id="734" r:id="rId38"/>
    <p:sldId id="737" r:id="rId39"/>
    <p:sldId id="747" r:id="rId40"/>
    <p:sldId id="748" r:id="rId41"/>
    <p:sldId id="749" r:id="rId42"/>
    <p:sldId id="751" r:id="rId43"/>
    <p:sldId id="752" r:id="rId44"/>
    <p:sldId id="273" r:id="rId45"/>
    <p:sldId id="275" r:id="rId46"/>
    <p:sldId id="272" r:id="rId47"/>
    <p:sldId id="276" r:id="rId48"/>
    <p:sldId id="277" r:id="rId49"/>
    <p:sldId id="754" r:id="rId50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1"/>
            <p14:sldId id="710"/>
            <p14:sldId id="755"/>
            <p14:sldId id="753"/>
            <p14:sldId id="759"/>
            <p14:sldId id="756"/>
            <p14:sldId id="716"/>
            <p14:sldId id="717"/>
            <p14:sldId id="760"/>
            <p14:sldId id="761"/>
            <p14:sldId id="740"/>
            <p14:sldId id="722"/>
            <p14:sldId id="758"/>
            <p14:sldId id="762"/>
            <p14:sldId id="724"/>
            <p14:sldId id="725"/>
            <p14:sldId id="727"/>
            <p14:sldId id="729"/>
            <p14:sldId id="270"/>
            <p14:sldId id="728"/>
            <p14:sldId id="730"/>
            <p14:sldId id="262"/>
            <p14:sldId id="757"/>
            <p14:sldId id="763"/>
            <p14:sldId id="764"/>
            <p14:sldId id="732"/>
            <p14:sldId id="741"/>
            <p14:sldId id="743"/>
            <p14:sldId id="742"/>
            <p14:sldId id="744"/>
            <p14:sldId id="739"/>
            <p14:sldId id="746"/>
            <p14:sldId id="745"/>
            <p14:sldId id="734"/>
            <p14:sldId id="737"/>
            <p14:sldId id="747"/>
            <p14:sldId id="748"/>
            <p14:sldId id="749"/>
            <p14:sldId id="751"/>
            <p14:sldId id="752"/>
            <p14:sldId id="273"/>
            <p14:sldId id="275"/>
            <p14:sldId id="272"/>
            <p14:sldId id="276"/>
            <p14:sldId id="277"/>
            <p14:sldId id="7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ndakumar, Ajaykrishna" initials="AA" lastIdx="1" clrIdx="0">
    <p:extLst>
      <p:ext uri="{19B8F6BF-5375-455C-9EA6-DF929625EA0E}">
        <p15:presenceInfo xmlns:p15="http://schemas.microsoft.com/office/powerpoint/2012/main" userId="Anandakumar, Ajaykrish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3300"/>
    <a:srgbClr val="BF5700"/>
    <a:srgbClr val="C6531F"/>
    <a:srgbClr val="C01338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50" autoAdjust="0"/>
    <p:restoredTop sz="96797" autoAdjust="0"/>
  </p:normalViewPr>
  <p:slideViewPr>
    <p:cSldViewPr>
      <p:cViewPr varScale="1">
        <p:scale>
          <a:sx n="105" d="100"/>
          <a:sy n="105" d="100"/>
        </p:scale>
        <p:origin x="77" y="235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F61BC03-C347-4B76-B102-C0B229770122}"/>
    <pc:docChg chg="modSld">
      <pc:chgData name="" userId="" providerId="" clId="Web-{DF61BC03-C347-4B76-B102-C0B229770122}" dt="2018-03-19T17:40:31.207" v="3"/>
      <pc:docMkLst>
        <pc:docMk/>
      </pc:docMkLst>
      <pc:sldChg chg="modSp">
        <pc:chgData name="" userId="" providerId="" clId="Web-{DF61BC03-C347-4B76-B102-C0B229770122}" dt="2018-03-19T17:40:31.207" v="3"/>
        <pc:sldMkLst>
          <pc:docMk/>
          <pc:sldMk cId="247584020" sldId="711"/>
        </pc:sldMkLst>
        <pc:spChg chg="mod">
          <ac:chgData name="" userId="" providerId="" clId="Web-{DF61BC03-C347-4B76-B102-C0B229770122}" dt="2018-03-19T17:40:31.207" v="3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  <pc:docChgLst>
    <pc:chgData clId="Web-{6F3EA92A-6327-4760-B8BE-E7EAE48D3FC4}"/>
    <pc:docChg chg="modSld">
      <pc:chgData name="" userId="" providerId="" clId="Web-{6F3EA92A-6327-4760-B8BE-E7EAE48D3FC4}" dt="2018-03-19T17:41:55.319" v="2"/>
      <pc:docMkLst>
        <pc:docMk/>
      </pc:docMkLst>
      <pc:sldChg chg="modSp">
        <pc:chgData name="" userId="" providerId="" clId="Web-{6F3EA92A-6327-4760-B8BE-E7EAE48D3FC4}" dt="2018-03-19T17:41:55.319" v="2"/>
        <pc:sldMkLst>
          <pc:docMk/>
          <pc:sldMk cId="247584020" sldId="711"/>
        </pc:sldMkLst>
        <pc:spChg chg="mod">
          <ac:chgData name="" userId="" providerId="" clId="Web-{6F3EA92A-6327-4760-B8BE-E7EAE48D3FC4}" dt="2018-03-19T17:41:55.319" v="2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jayk\OneDrive\Documents\Spring2019\Project\Profiling\Thursday_profiling\Summary_tot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jayk\OneDrive\Documents\Spring2019\Project\Profiling\Thursday_profiling\Summary_total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jayk\OneDrive\Documents\Spring2019\Project\Profiling\Thursday_profiling\Summary_total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jayk\OneDrive\Documents\Spring2019\Project\Profiling\Thursday_profiling\Summary_total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eshma%20Home\University%20Documents\Spring%202019\Paralellism%20and%20Locality\Numbers_report_v2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E:\UTA\Superscalar\Assignment%204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E:\UTA\Superscalar\Assignment%204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E:\UTA\Superscalar\Assignment%204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E:\UTA\Superscalar\Assignment%204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E:\UTA\Superscalar\Assignment%204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E:\UTA\Superscalar\Assignment%204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E:\UTA\Superscalar\Assignment%204.xlsx" TargetMode="Externa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jayk\OneDrive\Documents\Spring2019\Project\Profiling\Thursday_profiling\csvs_multi_gpu\Summary_multigpu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jayk\OneDrive\Documents\Spring2019\Project\Profiling\Thursday_profiling\csvs_multi_gpu\Summary_multigpu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shma\AppData\Roaming\Microsoft\Excel\Numbers_report%20(version%202).xlsb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jayk\OneDrive\Documents\Spring2019\Project\Profiling\Thursday_profiling\Summary_tot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jayk\OneDrive\Documents\Spring2019\Project\Profiling\Thursday_profiling\Summary_tota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jayk\OneDrive\Documents\Spring2019\Project\Profiling\Thursday_profiling\Summary_tota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jayk\OneDrive\Documents\Spring2019\Project\Profiling\Thursday_profiling\Summary_tota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E:\UTA\Superscalar\Assignment%204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jayk\OneDrive\Documents\Spring2019\Project\Profiling\Thursday_profiling\Summary_total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Execution</a:t>
            </a:r>
            <a:r>
              <a:rPr lang="en-US" baseline="0"/>
              <a:t> Time vs Batch size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K40 - Data parallel</c:v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Sheet1!$N$5:$T$5</c:f>
              <c:numCache>
                <c:formatCode>General</c:formatCode>
                <c:ptCount val="7"/>
                <c:pt idx="0">
                  <c:v>1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  <c:pt idx="6">
                  <c:v>256</c:v>
                </c:pt>
              </c:numCache>
            </c:numRef>
          </c:cat>
          <c:val>
            <c:numRef>
              <c:f>Sheet1!$G$3:$M$3</c:f>
              <c:numCache>
                <c:formatCode>General</c:formatCode>
                <c:ptCount val="7"/>
                <c:pt idx="1">
                  <c:v>23358.558502500011</c:v>
                </c:pt>
                <c:pt idx="2">
                  <c:v>12792.019196250005</c:v>
                </c:pt>
                <c:pt idx="3">
                  <c:v>7295.6648474999993</c:v>
                </c:pt>
                <c:pt idx="4">
                  <c:v>4979.6357362500003</c:v>
                </c:pt>
                <c:pt idx="5">
                  <c:v>4205.0189062500012</c:v>
                </c:pt>
                <c:pt idx="6">
                  <c:v>4645.5684374999992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3A-43C2-A5B2-C26F3AFC3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017264"/>
        <c:axId val="607017592"/>
        <c:extLst>
          <c:ext xmlns:c15="http://schemas.microsoft.com/office/drawing/2012/chart" uri="{02D57815-91ED-43cb-92C2-25804820EDAC}">
            <c15:filteredLineSeries>
              <c15:ser>
                <c:idx val="2"/>
                <c:order val="1"/>
                <c:tx>
                  <c:v>GTX 1080Ti - Hybrid</c:v>
                </c:tx>
                <c:spPr>
                  <a:ln w="28575" cap="rnd">
                    <a:solidFill>
                      <a:schemeClr val="accent5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Sheet1!$N$2:$T$2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1644.6935999999998</c:v>
                      </c:pt>
                      <c:pt idx="1">
                        <c:v>1188.9685800000002</c:v>
                      </c:pt>
                      <c:pt idx="2">
                        <c:v>1178.447767500001</c:v>
                      </c:pt>
                      <c:pt idx="3">
                        <c:v>1175.6649637500002</c:v>
                      </c:pt>
                      <c:pt idx="4">
                        <c:v>1166.0498690624995</c:v>
                      </c:pt>
                      <c:pt idx="5">
                        <c:v>1166.0025379687495</c:v>
                      </c:pt>
                      <c:pt idx="6">
                        <c:v>1169.9055468750003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A53A-43C2-A5B2-C26F3AFC3FFC}"/>
                  </c:ext>
                </c:extLst>
              </c15:ser>
            </c15:filteredLineSeries>
          </c:ext>
        </c:extLst>
      </c:lineChart>
      <c:catAx>
        <c:axId val="6070172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Batch</a:t>
                </a:r>
                <a:r>
                  <a:rPr lang="en-US" baseline="0"/>
                  <a:t> Size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7017592"/>
        <c:crosses val="autoZero"/>
        <c:auto val="1"/>
        <c:lblAlgn val="ctr"/>
        <c:lblOffset val="100"/>
        <c:noMultiLvlLbl val="0"/>
      </c:catAx>
      <c:valAx>
        <c:axId val="607017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for 1 epoch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7017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bg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Execution</a:t>
            </a:r>
            <a:r>
              <a:rPr lang="en-US" baseline="0"/>
              <a:t> Time vs Batch size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K40 - Data parallel</c:v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Sheet1!$N$5:$T$5</c:f>
              <c:numCache>
                <c:formatCode>General</c:formatCode>
                <c:ptCount val="7"/>
                <c:pt idx="0">
                  <c:v>1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  <c:pt idx="6">
                  <c:v>256</c:v>
                </c:pt>
              </c:numCache>
            </c:numRef>
          </c:cat>
          <c:val>
            <c:numRef>
              <c:f>Sheet1!$G$3:$M$3</c:f>
              <c:numCache>
                <c:formatCode>General</c:formatCode>
                <c:ptCount val="7"/>
                <c:pt idx="1">
                  <c:v>23358.558502500011</c:v>
                </c:pt>
                <c:pt idx="2">
                  <c:v>12792.019196250005</c:v>
                </c:pt>
                <c:pt idx="3">
                  <c:v>7295.6648474999993</c:v>
                </c:pt>
                <c:pt idx="4">
                  <c:v>4979.6357362500003</c:v>
                </c:pt>
                <c:pt idx="5">
                  <c:v>4205.0189062500012</c:v>
                </c:pt>
                <c:pt idx="6">
                  <c:v>4645.5684374999992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CE-4033-B2F6-76393496A8AF}"/>
            </c:ext>
          </c:extLst>
        </c:ser>
        <c:ser>
          <c:idx val="3"/>
          <c:order val="2"/>
          <c:tx>
            <c:v>K40 - Hybrid</c:v>
          </c:tx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Sheet1!$N$5:$T$5</c:f>
              <c:numCache>
                <c:formatCode>General</c:formatCode>
                <c:ptCount val="7"/>
                <c:pt idx="0">
                  <c:v>1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  <c:pt idx="6">
                  <c:v>256</c:v>
                </c:pt>
              </c:numCache>
            </c:numRef>
          </c:cat>
          <c:val>
            <c:numRef>
              <c:f>Sheet1!$N$3:$T$3</c:f>
              <c:numCache>
                <c:formatCode>General</c:formatCode>
                <c:ptCount val="7"/>
                <c:pt idx="0">
                  <c:v>5523.1772400000009</c:v>
                </c:pt>
                <c:pt idx="1">
                  <c:v>4649.8096049999986</c:v>
                </c:pt>
                <c:pt idx="2">
                  <c:v>4574.9561737499989</c:v>
                </c:pt>
                <c:pt idx="3">
                  <c:v>4548.3134531249989</c:v>
                </c:pt>
                <c:pt idx="4">
                  <c:v>4526.4921543750015</c:v>
                </c:pt>
                <c:pt idx="5">
                  <c:v>4515.7762500000008</c:v>
                </c:pt>
                <c:pt idx="6">
                  <c:v>4516.3010156249993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7CE-4033-B2F6-76393496A8AF}"/>
            </c:ext>
          </c:extLst>
        </c:ser>
        <c:ser>
          <c:idx val="5"/>
          <c:order val="4"/>
          <c:tx>
            <c:v>K40 - Model Parallel</c:v>
          </c:tx>
          <c:spPr>
            <a:ln w="158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12700">
                <a:solidFill>
                  <a:schemeClr val="accent6"/>
                </a:solidFill>
                <a:prstDash val="sysDash"/>
              </a:ln>
              <a:effectLst/>
            </c:spPr>
          </c:marker>
          <c:cat>
            <c:numRef>
              <c:f>Sheet1!$N$5:$T$5</c:f>
              <c:numCache>
                <c:formatCode>General</c:formatCode>
                <c:ptCount val="7"/>
                <c:pt idx="0">
                  <c:v>1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  <c:pt idx="6">
                  <c:v>256</c:v>
                </c:pt>
              </c:numCache>
            </c:numRef>
          </c:cat>
          <c:val>
            <c:numRef>
              <c:f>Sheet1!$B$29:$H$29</c:f>
              <c:numCache>
                <c:formatCode>General</c:formatCode>
                <c:ptCount val="7"/>
                <c:pt idx="0">
                  <c:v>5523.1772400000009</c:v>
                </c:pt>
                <c:pt idx="1">
                  <c:v>5523.1772400000009</c:v>
                </c:pt>
                <c:pt idx="2">
                  <c:v>5523.1772400000009</c:v>
                </c:pt>
                <c:pt idx="3">
                  <c:v>5523.1772400000009</c:v>
                </c:pt>
                <c:pt idx="4">
                  <c:v>5523.1772400000009</c:v>
                </c:pt>
                <c:pt idx="5">
                  <c:v>5523.1772400000009</c:v>
                </c:pt>
                <c:pt idx="6">
                  <c:v>5523.1772400000009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7CE-4033-B2F6-76393496A8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017264"/>
        <c:axId val="607017592"/>
        <c:extLst>
          <c:ext xmlns:c15="http://schemas.microsoft.com/office/drawing/2012/chart" uri="{02D57815-91ED-43cb-92C2-25804820EDAC}">
            <c15:filteredLineSeries>
              <c15:ser>
                <c:idx val="2"/>
                <c:order val="1"/>
                <c:tx>
                  <c:v>GTX 1080Ti - Hybrid</c:v>
                </c:tx>
                <c:spPr>
                  <a:ln w="28575" cap="rnd">
                    <a:solidFill>
                      <a:schemeClr val="accent5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Sheet1!$N$2:$T$2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1644.6935999999998</c:v>
                      </c:pt>
                      <c:pt idx="1">
                        <c:v>1188.9685800000002</c:v>
                      </c:pt>
                      <c:pt idx="2">
                        <c:v>1178.447767500001</c:v>
                      </c:pt>
                      <c:pt idx="3">
                        <c:v>1175.6649637500002</c:v>
                      </c:pt>
                      <c:pt idx="4">
                        <c:v>1166.0498690624995</c:v>
                      </c:pt>
                      <c:pt idx="5">
                        <c:v>1166.0025379687495</c:v>
                      </c:pt>
                      <c:pt idx="6">
                        <c:v>1169.9055468750003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07CE-4033-B2F6-76393496A8AF}"/>
                  </c:ext>
                </c:extLst>
              </c15:ser>
            </c15:filteredLineSeries>
            <c15:filteredLineSeries>
              <c15:ser>
                <c:idx val="4"/>
                <c:order val="3"/>
                <c:tx>
                  <c:v>GTX 1080Ti - Model Parallel</c:v>
                </c:tx>
                <c:spPr>
                  <a:ln w="12700" cap="rnd">
                    <a:solidFill>
                      <a:schemeClr val="tx1"/>
                    </a:solidFill>
                    <a:prstDash val="sysDash"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12700">
                      <a:solidFill>
                        <a:schemeClr val="accent5"/>
                      </a:solidFill>
                      <a:prstDash val="sysDash"/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Sheet1!$B$28:$H$28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1644.6935999999998</c:v>
                      </c:pt>
                      <c:pt idx="1">
                        <c:v>1644.6935999999998</c:v>
                      </c:pt>
                      <c:pt idx="2">
                        <c:v>1644.6935999999998</c:v>
                      </c:pt>
                      <c:pt idx="3">
                        <c:v>1644.6935999999998</c:v>
                      </c:pt>
                      <c:pt idx="4">
                        <c:v>1644.6935999999998</c:v>
                      </c:pt>
                      <c:pt idx="5">
                        <c:v>1644.6935999999998</c:v>
                      </c:pt>
                      <c:pt idx="6">
                        <c:v>1644.6935999999998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07CE-4033-B2F6-76393496A8AF}"/>
                  </c:ext>
                </c:extLst>
              </c15:ser>
            </c15:filteredLineSeries>
            <c15:filteredLineSeries>
              <c15:ser>
                <c:idx val="6"/>
                <c:order val="5"/>
                <c:tx>
                  <c:v>P100 - Data parallel</c:v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Sheet1!$H$4:$M$4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8719.3790775000034</c:v>
                      </c:pt>
                      <c:pt idx="1">
                        <c:v>4357.3731000000016</c:v>
                      </c:pt>
                      <c:pt idx="2">
                        <c:v>2239.5774618749997</c:v>
                      </c:pt>
                      <c:pt idx="3">
                        <c:v>1275.9071859375006</c:v>
                      </c:pt>
                      <c:pt idx="4">
                        <c:v>815.71351500000014</c:v>
                      </c:pt>
                      <c:pt idx="5">
                        <c:v>729.10493367187519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07CE-4033-B2F6-76393496A8AF}"/>
                  </c:ext>
                </c:extLst>
              </c15:ser>
            </c15:filteredLineSeries>
            <c15:filteredLineSeries>
              <c15:ser>
                <c:idx val="7"/>
                <c:order val="6"/>
                <c:tx>
                  <c:v>P100 - Hybrid</c:v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Sheet1!$O$4:$T$4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597.77529749999985</c:v>
                      </c:pt>
                      <c:pt idx="1">
                        <c:v>596.15097749999995</c:v>
                      </c:pt>
                      <c:pt idx="2">
                        <c:v>588.5544618749999</c:v>
                      </c:pt>
                      <c:pt idx="3">
                        <c:v>587.55068625000001</c:v>
                      </c:pt>
                      <c:pt idx="4">
                        <c:v>589.64669953124985</c:v>
                      </c:pt>
                      <c:pt idx="5">
                        <c:v>595.91647265624977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6-07CE-4033-B2F6-76393496A8AF}"/>
                  </c:ext>
                </c:extLst>
              </c15:ser>
            </c15:filteredLineSeries>
            <c15:filteredLineSeries>
              <c15:ser>
                <c:idx val="8"/>
                <c:order val="7"/>
                <c:tx>
                  <c:v>P100 - Model Parallel</c:v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Sheet1!$C$30:$I$30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1127.7993000000004</c:v>
                      </c:pt>
                      <c:pt idx="1">
                        <c:v>1127.7993000000004</c:v>
                      </c:pt>
                      <c:pt idx="2">
                        <c:v>1127.7993000000004</c:v>
                      </c:pt>
                      <c:pt idx="3">
                        <c:v>1127.7993000000004</c:v>
                      </c:pt>
                      <c:pt idx="4">
                        <c:v>1127.7993000000004</c:v>
                      </c:pt>
                      <c:pt idx="5">
                        <c:v>1127.7993000000004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7-07CE-4033-B2F6-76393496A8AF}"/>
                  </c:ext>
                </c:extLst>
              </c15:ser>
            </c15:filteredLineSeries>
            <c15:filteredLineSeries>
              <c15:ser>
                <c:idx val="9"/>
                <c:order val="8"/>
                <c:tx>
                  <c:v>GTX 1080Ti - Data Parallel</c:v>
                </c:tx>
                <c:spPr>
                  <a:ln w="28575" cap="rnd">
                    <a:solidFill>
                      <a:schemeClr val="accent2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Sheet1!$G$2:$M$2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1">
                        <c:v>7736.8281150000021</c:v>
                      </c:pt>
                      <c:pt idx="2">
                        <c:v>3931.490876249999</c:v>
                      </c:pt>
                      <c:pt idx="3">
                        <c:v>2246.3101668749996</c:v>
                      </c:pt>
                      <c:pt idx="4">
                        <c:v>1397.4956953125004</c:v>
                      </c:pt>
                      <c:pt idx="5">
                        <c:v>1312.2563601562492</c:v>
                      </c:pt>
                      <c:pt idx="6">
                        <c:v>1405.7955468749999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8-07CE-4033-B2F6-76393496A8AF}"/>
                  </c:ext>
                </c:extLst>
              </c15:ser>
            </c15:filteredLineSeries>
          </c:ext>
        </c:extLst>
      </c:lineChart>
      <c:catAx>
        <c:axId val="6070172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Batch</a:t>
                </a:r>
                <a:r>
                  <a:rPr lang="en-US" baseline="0"/>
                  <a:t> Size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7017592"/>
        <c:crosses val="autoZero"/>
        <c:auto val="1"/>
        <c:lblAlgn val="ctr"/>
        <c:lblOffset val="100"/>
        <c:noMultiLvlLbl val="0"/>
      </c:catAx>
      <c:valAx>
        <c:axId val="607017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Execution time for 1 epoch (s)</a:t>
                </a:r>
              </a:p>
            </c:rich>
          </c:tx>
          <c:layout>
            <c:manualLayout>
              <c:xMode val="edge"/>
              <c:yMode val="edge"/>
              <c:x val="3.9095608773013567E-2"/>
              <c:y val="9.16710244272805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7017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Execution</a:t>
            </a:r>
            <a:r>
              <a:rPr lang="en-US" baseline="0"/>
              <a:t> Time vs Batch size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1"/>
          <c:tx>
            <c:v>GTX 1080Ti - Hybrid</c:v>
          </c:tx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Sheet1!$N$5:$T$5</c:f>
              <c:numCache>
                <c:formatCode>General</c:formatCode>
                <c:ptCount val="7"/>
                <c:pt idx="0">
                  <c:v>1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  <c:pt idx="6">
                  <c:v>256</c:v>
                </c:pt>
              </c:numCache>
            </c:numRef>
          </c:cat>
          <c:val>
            <c:numRef>
              <c:f>Sheet1!$N$2:$T$2</c:f>
              <c:numCache>
                <c:formatCode>General</c:formatCode>
                <c:ptCount val="7"/>
                <c:pt idx="0">
                  <c:v>1644.6935999999998</c:v>
                </c:pt>
                <c:pt idx="1">
                  <c:v>1188.9685800000002</c:v>
                </c:pt>
                <c:pt idx="2">
                  <c:v>1178.447767500001</c:v>
                </c:pt>
                <c:pt idx="3">
                  <c:v>1175.6649637500002</c:v>
                </c:pt>
                <c:pt idx="4">
                  <c:v>1166.0498690624995</c:v>
                </c:pt>
                <c:pt idx="5">
                  <c:v>1166.0025379687495</c:v>
                </c:pt>
                <c:pt idx="6">
                  <c:v>1169.9055468750003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41-4F58-8D5A-A95934F42F95}"/>
            </c:ext>
          </c:extLst>
        </c:ser>
        <c:ser>
          <c:idx val="4"/>
          <c:order val="3"/>
          <c:tx>
            <c:v>GTX 1080Ti - Model Parallel</c:v>
          </c:tx>
          <c:spPr>
            <a:ln w="158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12700">
                <a:solidFill>
                  <a:schemeClr val="accent5"/>
                </a:solidFill>
                <a:prstDash val="sysDash"/>
              </a:ln>
              <a:effectLst/>
            </c:spPr>
          </c:marker>
          <c:cat>
            <c:numRef>
              <c:f>Sheet1!$N$5:$T$5</c:f>
              <c:numCache>
                <c:formatCode>General</c:formatCode>
                <c:ptCount val="7"/>
                <c:pt idx="0">
                  <c:v>1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  <c:pt idx="6">
                  <c:v>256</c:v>
                </c:pt>
              </c:numCache>
            </c:numRef>
          </c:cat>
          <c:val>
            <c:numRef>
              <c:f>Sheet1!$B$28:$H$28</c:f>
              <c:numCache>
                <c:formatCode>General</c:formatCode>
                <c:ptCount val="7"/>
                <c:pt idx="0">
                  <c:v>1644.6935999999998</c:v>
                </c:pt>
                <c:pt idx="1">
                  <c:v>1644.6935999999998</c:v>
                </c:pt>
                <c:pt idx="2">
                  <c:v>1644.6935999999998</c:v>
                </c:pt>
                <c:pt idx="3">
                  <c:v>1644.6935999999998</c:v>
                </c:pt>
                <c:pt idx="4">
                  <c:v>1644.6935999999998</c:v>
                </c:pt>
                <c:pt idx="5">
                  <c:v>1644.6935999999998</c:v>
                </c:pt>
                <c:pt idx="6">
                  <c:v>1644.6935999999998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741-4F58-8D5A-A95934F42F95}"/>
            </c:ext>
          </c:extLst>
        </c:ser>
        <c:ser>
          <c:idx val="9"/>
          <c:order val="8"/>
          <c:tx>
            <c:v>GTX 1080Ti - Data Parallel</c:v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val>
            <c:numRef>
              <c:f>Sheet1!$G$2:$M$2</c:f>
              <c:numCache>
                <c:formatCode>General</c:formatCode>
                <c:ptCount val="7"/>
                <c:pt idx="1">
                  <c:v>7736.8281150000021</c:v>
                </c:pt>
                <c:pt idx="2">
                  <c:v>3931.490876249999</c:v>
                </c:pt>
                <c:pt idx="3">
                  <c:v>2246.3101668749996</c:v>
                </c:pt>
                <c:pt idx="4">
                  <c:v>1397.4956953125004</c:v>
                </c:pt>
                <c:pt idx="5">
                  <c:v>1312.2563601562492</c:v>
                </c:pt>
                <c:pt idx="6">
                  <c:v>1405.7955468749999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741-4F58-8D5A-A95934F42F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017264"/>
        <c:axId val="607017592"/>
        <c:extLst>
          <c:ext xmlns:c15="http://schemas.microsoft.com/office/drawing/2012/chart" uri="{02D57815-91ED-43cb-92C2-25804820EDAC}">
            <c15:filteredLineSeries>
              <c15:ser>
                <c:idx val="1"/>
                <c:order val="0"/>
                <c:tx>
                  <c:v>K40 - Data parallel</c:v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Sheet1!$H$3:$M$3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23358.558502500011</c:v>
                      </c:pt>
                      <c:pt idx="1">
                        <c:v>12792.019196250005</c:v>
                      </c:pt>
                      <c:pt idx="2">
                        <c:v>7295.6648474999993</c:v>
                      </c:pt>
                      <c:pt idx="3">
                        <c:v>4979.6357362500003</c:v>
                      </c:pt>
                      <c:pt idx="4">
                        <c:v>4205.0189062500012</c:v>
                      </c:pt>
                      <c:pt idx="5">
                        <c:v>4645.5684374999992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0741-4F58-8D5A-A95934F42F95}"/>
                  </c:ext>
                </c:extLst>
              </c15:ser>
            </c15:filteredLineSeries>
            <c15:filteredLineSeries>
              <c15:ser>
                <c:idx val="3"/>
                <c:order val="2"/>
                <c:tx>
                  <c:v>K40 - Hybrid</c:v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Sheet1!$O$3:$T$3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4649.8096049999986</c:v>
                      </c:pt>
                      <c:pt idx="1">
                        <c:v>4574.9561737499989</c:v>
                      </c:pt>
                      <c:pt idx="2">
                        <c:v>4548.3134531249989</c:v>
                      </c:pt>
                      <c:pt idx="3">
                        <c:v>4526.4921543750015</c:v>
                      </c:pt>
                      <c:pt idx="4">
                        <c:v>4515.7762500000008</c:v>
                      </c:pt>
                      <c:pt idx="5">
                        <c:v>4516.3010156249993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0741-4F58-8D5A-A95934F42F95}"/>
                  </c:ext>
                </c:extLst>
              </c15:ser>
            </c15:filteredLineSeries>
            <c15:filteredLineSeries>
              <c15:ser>
                <c:idx val="5"/>
                <c:order val="4"/>
                <c:tx>
                  <c:v>K40 - Model Parallel</c:v>
                </c:tx>
                <c:spPr>
                  <a:ln w="12700" cap="rnd">
                    <a:solidFill>
                      <a:schemeClr val="accent6"/>
                    </a:solidFill>
                    <a:prstDash val="sysDash"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12700">
                      <a:solidFill>
                        <a:schemeClr val="accent6"/>
                      </a:solidFill>
                      <a:prstDash val="sysDash"/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Sheet1!$C$29:$I$29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5523.1772400000009</c:v>
                      </c:pt>
                      <c:pt idx="1">
                        <c:v>5523.1772400000009</c:v>
                      </c:pt>
                      <c:pt idx="2">
                        <c:v>5523.1772400000009</c:v>
                      </c:pt>
                      <c:pt idx="3">
                        <c:v>5523.1772400000009</c:v>
                      </c:pt>
                      <c:pt idx="4">
                        <c:v>5523.1772400000009</c:v>
                      </c:pt>
                      <c:pt idx="5">
                        <c:v>5523.1772400000009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0741-4F58-8D5A-A95934F42F95}"/>
                  </c:ext>
                </c:extLst>
              </c15:ser>
            </c15:filteredLineSeries>
            <c15:filteredLineSeries>
              <c15:ser>
                <c:idx val="6"/>
                <c:order val="5"/>
                <c:tx>
                  <c:v>P100 - Data parallel</c:v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Sheet1!$H$4:$M$4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8719.3790775000034</c:v>
                      </c:pt>
                      <c:pt idx="1">
                        <c:v>4357.3731000000016</c:v>
                      </c:pt>
                      <c:pt idx="2">
                        <c:v>2239.5774618749997</c:v>
                      </c:pt>
                      <c:pt idx="3">
                        <c:v>1275.9071859375006</c:v>
                      </c:pt>
                      <c:pt idx="4">
                        <c:v>815.71351500000014</c:v>
                      </c:pt>
                      <c:pt idx="5">
                        <c:v>729.10493367187519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6-0741-4F58-8D5A-A95934F42F95}"/>
                  </c:ext>
                </c:extLst>
              </c15:ser>
            </c15:filteredLineSeries>
            <c15:filteredLineSeries>
              <c15:ser>
                <c:idx val="7"/>
                <c:order val="6"/>
                <c:tx>
                  <c:v>P100 - Hybrid</c:v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Sheet1!$O$4:$T$4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597.77529749999985</c:v>
                      </c:pt>
                      <c:pt idx="1">
                        <c:v>596.15097749999995</c:v>
                      </c:pt>
                      <c:pt idx="2">
                        <c:v>588.5544618749999</c:v>
                      </c:pt>
                      <c:pt idx="3">
                        <c:v>587.55068625000001</c:v>
                      </c:pt>
                      <c:pt idx="4">
                        <c:v>589.64669953124985</c:v>
                      </c:pt>
                      <c:pt idx="5">
                        <c:v>595.91647265624977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7-0741-4F58-8D5A-A95934F42F95}"/>
                  </c:ext>
                </c:extLst>
              </c15:ser>
            </c15:filteredLineSeries>
            <c15:filteredLineSeries>
              <c15:ser>
                <c:idx val="8"/>
                <c:order val="7"/>
                <c:tx>
                  <c:v>P100 - Model Parallel</c:v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Sheet1!$C$30:$I$30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1127.7993000000004</c:v>
                      </c:pt>
                      <c:pt idx="1">
                        <c:v>1127.7993000000004</c:v>
                      </c:pt>
                      <c:pt idx="2">
                        <c:v>1127.7993000000004</c:v>
                      </c:pt>
                      <c:pt idx="3">
                        <c:v>1127.7993000000004</c:v>
                      </c:pt>
                      <c:pt idx="4">
                        <c:v>1127.7993000000004</c:v>
                      </c:pt>
                      <c:pt idx="5">
                        <c:v>1127.7993000000004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8-0741-4F58-8D5A-A95934F42F95}"/>
                  </c:ext>
                </c:extLst>
              </c15:ser>
            </c15:filteredLineSeries>
          </c:ext>
        </c:extLst>
      </c:lineChart>
      <c:catAx>
        <c:axId val="6070172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Batch</a:t>
                </a:r>
                <a:r>
                  <a:rPr lang="en-US" baseline="0"/>
                  <a:t> Size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7017592"/>
        <c:crosses val="autoZero"/>
        <c:auto val="1"/>
        <c:lblAlgn val="ctr"/>
        <c:lblOffset val="100"/>
        <c:noMultiLvlLbl val="0"/>
      </c:catAx>
      <c:valAx>
        <c:axId val="607017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701726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Execution</a:t>
            </a:r>
            <a:r>
              <a:rPr lang="en-US" baseline="0"/>
              <a:t> Time vs Batch size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6"/>
          <c:order val="5"/>
          <c:tx>
            <c:v>P100 - Data parallel</c:v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Sheet1!$N$5:$T$5</c:f>
              <c:numCache>
                <c:formatCode>General</c:formatCode>
                <c:ptCount val="7"/>
                <c:pt idx="0">
                  <c:v>1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  <c:pt idx="6">
                  <c:v>256</c:v>
                </c:pt>
              </c:numCache>
            </c:numRef>
          </c:cat>
          <c:val>
            <c:numRef>
              <c:f>Sheet1!$G$4:$M$4</c:f>
              <c:numCache>
                <c:formatCode>General</c:formatCode>
                <c:ptCount val="7"/>
                <c:pt idx="1">
                  <c:v>8719.3790775000034</c:v>
                </c:pt>
                <c:pt idx="2">
                  <c:v>4357.3731000000016</c:v>
                </c:pt>
                <c:pt idx="3">
                  <c:v>2239.5774618749997</c:v>
                </c:pt>
                <c:pt idx="4">
                  <c:v>1275.9071859375006</c:v>
                </c:pt>
                <c:pt idx="5">
                  <c:v>815.71351500000014</c:v>
                </c:pt>
                <c:pt idx="6">
                  <c:v>729.10493367187519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3A-483D-9198-645A6BE9FA1C}"/>
            </c:ext>
          </c:extLst>
        </c:ser>
        <c:ser>
          <c:idx val="7"/>
          <c:order val="6"/>
          <c:tx>
            <c:v>P100 - Hybrid</c:v>
          </c:tx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numRef>
              <c:f>Sheet1!$N$5:$T$5</c:f>
              <c:numCache>
                <c:formatCode>General</c:formatCode>
                <c:ptCount val="7"/>
                <c:pt idx="0">
                  <c:v>1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  <c:pt idx="6">
                  <c:v>256</c:v>
                </c:pt>
              </c:numCache>
            </c:numRef>
          </c:cat>
          <c:val>
            <c:numRef>
              <c:f>Sheet1!$N$4:$T$4</c:f>
              <c:numCache>
                <c:formatCode>General</c:formatCode>
                <c:ptCount val="7"/>
                <c:pt idx="0">
                  <c:v>1127.7993000000004</c:v>
                </c:pt>
                <c:pt idx="1">
                  <c:v>597.77529749999985</c:v>
                </c:pt>
                <c:pt idx="2">
                  <c:v>596.15097749999995</c:v>
                </c:pt>
                <c:pt idx="3">
                  <c:v>588.5544618749999</c:v>
                </c:pt>
                <c:pt idx="4">
                  <c:v>587.55068625000001</c:v>
                </c:pt>
                <c:pt idx="5">
                  <c:v>589.64669953124985</c:v>
                </c:pt>
                <c:pt idx="6">
                  <c:v>595.91647265624977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43A-483D-9198-645A6BE9FA1C}"/>
            </c:ext>
          </c:extLst>
        </c:ser>
        <c:ser>
          <c:idx val="8"/>
          <c:order val="7"/>
          <c:tx>
            <c:v>P100 - Model Parallel</c:v>
          </c:tx>
          <c:spPr>
            <a:ln w="2222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numRef>
              <c:f>Sheet1!$N$5:$T$5</c:f>
              <c:numCache>
                <c:formatCode>General</c:formatCode>
                <c:ptCount val="7"/>
                <c:pt idx="0">
                  <c:v>1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  <c:pt idx="6">
                  <c:v>256</c:v>
                </c:pt>
              </c:numCache>
            </c:numRef>
          </c:cat>
          <c:val>
            <c:numRef>
              <c:f>Sheet1!$B$30:$H$30</c:f>
              <c:numCache>
                <c:formatCode>General</c:formatCode>
                <c:ptCount val="7"/>
                <c:pt idx="0">
                  <c:v>1127.7993000000004</c:v>
                </c:pt>
                <c:pt idx="1">
                  <c:v>1127.7993000000004</c:v>
                </c:pt>
                <c:pt idx="2">
                  <c:v>1127.7993000000004</c:v>
                </c:pt>
                <c:pt idx="3">
                  <c:v>1127.7993000000004</c:v>
                </c:pt>
                <c:pt idx="4">
                  <c:v>1127.7993000000004</c:v>
                </c:pt>
                <c:pt idx="5">
                  <c:v>1127.7993000000004</c:v>
                </c:pt>
                <c:pt idx="6">
                  <c:v>1127.7993000000004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43A-483D-9198-645A6BE9FA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017264"/>
        <c:axId val="607017592"/>
        <c:extLst>
          <c:ext xmlns:c15="http://schemas.microsoft.com/office/drawing/2012/chart" uri="{02D57815-91ED-43cb-92C2-25804820EDAC}">
            <c15:filteredLineSeries>
              <c15:ser>
                <c:idx val="1"/>
                <c:order val="0"/>
                <c:tx>
                  <c:v>K40 - Data parallel</c:v>
                </c:tx>
                <c:spPr>
                  <a:ln w="28575" cap="rnd">
                    <a:solidFill>
                      <a:schemeClr val="accent2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Sheet1!$G$3:$M$3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1">
                        <c:v>23358.558502500011</c:v>
                      </c:pt>
                      <c:pt idx="2">
                        <c:v>12792.019196250005</c:v>
                      </c:pt>
                      <c:pt idx="3">
                        <c:v>7295.6648474999993</c:v>
                      </c:pt>
                      <c:pt idx="4">
                        <c:v>4979.6357362500003</c:v>
                      </c:pt>
                      <c:pt idx="5">
                        <c:v>4205.0189062500012</c:v>
                      </c:pt>
                      <c:pt idx="6">
                        <c:v>4645.5684374999992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B43A-483D-9198-645A6BE9FA1C}"/>
                  </c:ext>
                </c:extLst>
              </c15:ser>
            </c15:filteredLineSeries>
            <c15:filteredLineSeries>
              <c15:ser>
                <c:idx val="2"/>
                <c:order val="1"/>
                <c:tx>
                  <c:v>GTX 1080Ti - Hybrid</c:v>
                </c:tx>
                <c:spPr>
                  <a:ln w="28575" cap="rnd">
                    <a:solidFill>
                      <a:schemeClr val="accent5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Sheet1!$N$2:$T$2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1644.6935999999998</c:v>
                      </c:pt>
                      <c:pt idx="1">
                        <c:v>1188.9685800000002</c:v>
                      </c:pt>
                      <c:pt idx="2">
                        <c:v>1178.447767500001</c:v>
                      </c:pt>
                      <c:pt idx="3">
                        <c:v>1175.6649637500002</c:v>
                      </c:pt>
                      <c:pt idx="4">
                        <c:v>1166.0498690624995</c:v>
                      </c:pt>
                      <c:pt idx="5">
                        <c:v>1166.0025379687495</c:v>
                      </c:pt>
                      <c:pt idx="6">
                        <c:v>1169.9055468750003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B43A-483D-9198-645A6BE9FA1C}"/>
                  </c:ext>
                </c:extLst>
              </c15:ser>
            </c15:filteredLineSeries>
            <c15:filteredLineSeries>
              <c15:ser>
                <c:idx val="3"/>
                <c:order val="2"/>
                <c:tx>
                  <c:v>K40 - Hybrid</c:v>
                </c:tx>
                <c:spPr>
                  <a:ln w="28575" cap="rnd">
                    <a:solidFill>
                      <a:schemeClr val="accent5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Sheet1!$N$3:$T$3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5523.1772400000009</c:v>
                      </c:pt>
                      <c:pt idx="1">
                        <c:v>4649.8096049999986</c:v>
                      </c:pt>
                      <c:pt idx="2">
                        <c:v>4574.9561737499989</c:v>
                      </c:pt>
                      <c:pt idx="3">
                        <c:v>4548.3134531249989</c:v>
                      </c:pt>
                      <c:pt idx="4">
                        <c:v>4526.4921543750015</c:v>
                      </c:pt>
                      <c:pt idx="5">
                        <c:v>4515.7762500000008</c:v>
                      </c:pt>
                      <c:pt idx="6">
                        <c:v>4516.3010156249993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B43A-483D-9198-645A6BE9FA1C}"/>
                  </c:ext>
                </c:extLst>
              </c15:ser>
            </c15:filteredLineSeries>
            <c15:filteredLineSeries>
              <c15:ser>
                <c:idx val="4"/>
                <c:order val="3"/>
                <c:tx>
                  <c:v>GTX 1080Ti - Model Parallel</c:v>
                </c:tx>
                <c:spPr>
                  <a:ln w="12700" cap="rnd">
                    <a:solidFill>
                      <a:schemeClr val="tx1"/>
                    </a:solidFill>
                    <a:prstDash val="sysDash"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12700">
                      <a:solidFill>
                        <a:schemeClr val="accent5"/>
                      </a:solidFill>
                      <a:prstDash val="sysDash"/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Sheet1!$B$28:$H$28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1644.6935999999998</c:v>
                      </c:pt>
                      <c:pt idx="1">
                        <c:v>1644.6935999999998</c:v>
                      </c:pt>
                      <c:pt idx="2">
                        <c:v>1644.6935999999998</c:v>
                      </c:pt>
                      <c:pt idx="3">
                        <c:v>1644.6935999999998</c:v>
                      </c:pt>
                      <c:pt idx="4">
                        <c:v>1644.6935999999998</c:v>
                      </c:pt>
                      <c:pt idx="5">
                        <c:v>1644.6935999999998</c:v>
                      </c:pt>
                      <c:pt idx="6">
                        <c:v>1644.6935999999998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6-B43A-483D-9198-645A6BE9FA1C}"/>
                  </c:ext>
                </c:extLst>
              </c15:ser>
            </c15:filteredLineSeries>
            <c15:filteredLineSeries>
              <c15:ser>
                <c:idx val="5"/>
                <c:order val="4"/>
                <c:tx>
                  <c:v>K40 - Model Parallel</c:v>
                </c:tx>
                <c:spPr>
                  <a:ln w="12700" cap="rnd">
                    <a:solidFill>
                      <a:schemeClr val="tx1"/>
                    </a:solidFill>
                    <a:prstDash val="sysDash"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12700">
                      <a:solidFill>
                        <a:schemeClr val="accent6"/>
                      </a:solidFill>
                      <a:prstDash val="sysDash"/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Sheet1!$B$29:$H$29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5523.1772400000009</c:v>
                      </c:pt>
                      <c:pt idx="1">
                        <c:v>5523.1772400000009</c:v>
                      </c:pt>
                      <c:pt idx="2">
                        <c:v>5523.1772400000009</c:v>
                      </c:pt>
                      <c:pt idx="3">
                        <c:v>5523.1772400000009</c:v>
                      </c:pt>
                      <c:pt idx="4">
                        <c:v>5523.1772400000009</c:v>
                      </c:pt>
                      <c:pt idx="5">
                        <c:v>5523.1772400000009</c:v>
                      </c:pt>
                      <c:pt idx="6">
                        <c:v>5523.1772400000009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7-B43A-483D-9198-645A6BE9FA1C}"/>
                  </c:ext>
                </c:extLst>
              </c15:ser>
            </c15:filteredLineSeries>
            <c15:filteredLineSeries>
              <c15:ser>
                <c:idx val="9"/>
                <c:order val="8"/>
                <c:tx>
                  <c:v>GTX 1080Ti - Data Parallel</c:v>
                </c:tx>
                <c:spPr>
                  <a:ln w="28575" cap="rnd">
                    <a:solidFill>
                      <a:schemeClr val="accent2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Sheet1!$G$2:$M$2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1">
                        <c:v>7736.8281150000021</c:v>
                      </c:pt>
                      <c:pt idx="2">
                        <c:v>3931.490876249999</c:v>
                      </c:pt>
                      <c:pt idx="3">
                        <c:v>2246.3101668749996</c:v>
                      </c:pt>
                      <c:pt idx="4">
                        <c:v>1397.4956953125004</c:v>
                      </c:pt>
                      <c:pt idx="5">
                        <c:v>1312.2563601562492</c:v>
                      </c:pt>
                      <c:pt idx="6">
                        <c:v>1405.7955468749999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8-B43A-483D-9198-645A6BE9FA1C}"/>
                  </c:ext>
                </c:extLst>
              </c15:ser>
            </c15:filteredLineSeries>
          </c:ext>
        </c:extLst>
      </c:lineChart>
      <c:catAx>
        <c:axId val="6070172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Batch</a:t>
                </a:r>
                <a:r>
                  <a:rPr lang="en-US" baseline="0"/>
                  <a:t> Size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7017592"/>
        <c:crosses val="autoZero"/>
        <c:auto val="1"/>
        <c:lblAlgn val="ctr"/>
        <c:lblOffset val="100"/>
        <c:noMultiLvlLbl val="0"/>
      </c:catAx>
      <c:valAx>
        <c:axId val="607017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7017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Lenet-5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Data Parallel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Sheet10!$J$19:$P$19</c:f>
              <c:numCache>
                <c:formatCode>General</c:formatCode>
                <c:ptCount val="7"/>
                <c:pt idx="0">
                  <c:v>1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  <c:pt idx="6">
                  <c:v>256</c:v>
                </c:pt>
              </c:numCache>
            </c:numRef>
          </c:cat>
          <c:val>
            <c:numRef>
              <c:f>Sheet10!$J$9:$P$9</c:f>
              <c:numCache>
                <c:formatCode>General</c:formatCode>
                <c:ptCount val="7"/>
                <c:pt idx="1">
                  <c:v>39.091903124999995</c:v>
                </c:pt>
                <c:pt idx="2">
                  <c:v>24.736678125000005</c:v>
                </c:pt>
                <c:pt idx="3">
                  <c:v>15.482821359375</c:v>
                </c:pt>
                <c:pt idx="4">
                  <c:v>9.9064643531249992</c:v>
                </c:pt>
                <c:pt idx="5">
                  <c:v>9.048639384374999</c:v>
                </c:pt>
                <c:pt idx="6">
                  <c:v>7.0942968750000004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38-463F-9AC4-DD25A7215C98}"/>
            </c:ext>
          </c:extLst>
        </c:ser>
        <c:ser>
          <c:idx val="1"/>
          <c:order val="1"/>
          <c:tx>
            <c:v>Hybrid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Sheet10!$J$19:$P$19</c:f>
              <c:numCache>
                <c:formatCode>General</c:formatCode>
                <c:ptCount val="7"/>
                <c:pt idx="0">
                  <c:v>1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  <c:pt idx="6">
                  <c:v>256</c:v>
                </c:pt>
              </c:numCache>
            </c:numRef>
          </c:cat>
          <c:val>
            <c:numRef>
              <c:f>Sheet10!$J$22:$P$22</c:f>
              <c:numCache>
                <c:formatCode>General</c:formatCode>
                <c:ptCount val="7"/>
                <c:pt idx="0">
                  <c:v>29.204990625000001</c:v>
                </c:pt>
                <c:pt idx="1">
                  <c:v>9.1228781250000015</c:v>
                </c:pt>
                <c:pt idx="2">
                  <c:v>7.328071875</c:v>
                </c:pt>
                <c:pt idx="3">
                  <c:v>6.68131875</c:v>
                </c:pt>
                <c:pt idx="4">
                  <c:v>6.0683343750000001</c:v>
                </c:pt>
                <c:pt idx="5">
                  <c:v>5.8101374999999997</c:v>
                </c:pt>
                <c:pt idx="6">
                  <c:v>5.5656187499999996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E38-463F-9AC4-DD25A7215C98}"/>
            </c:ext>
          </c:extLst>
        </c:ser>
        <c:ser>
          <c:idx val="2"/>
          <c:order val="2"/>
          <c:tx>
            <c:v>Model parallel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Sheet10!$J$19:$P$19</c:f>
              <c:numCache>
                <c:formatCode>General</c:formatCode>
                <c:ptCount val="7"/>
                <c:pt idx="0">
                  <c:v>1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  <c:pt idx="6">
                  <c:v>256</c:v>
                </c:pt>
              </c:numCache>
            </c:numRef>
          </c:cat>
          <c:val>
            <c:numRef>
              <c:f>Sheet10!$J$25:$P$25</c:f>
              <c:numCache>
                <c:formatCode>General</c:formatCode>
                <c:ptCount val="7"/>
                <c:pt idx="0">
                  <c:v>29.204990625000001</c:v>
                </c:pt>
                <c:pt idx="1">
                  <c:v>29.204990625000001</c:v>
                </c:pt>
                <c:pt idx="2">
                  <c:v>29.204990625000001</c:v>
                </c:pt>
                <c:pt idx="3">
                  <c:v>29.204990625000001</c:v>
                </c:pt>
                <c:pt idx="4">
                  <c:v>29.204990625000001</c:v>
                </c:pt>
                <c:pt idx="5">
                  <c:v>29.204990625000001</c:v>
                </c:pt>
                <c:pt idx="6">
                  <c:v>29.204990625000001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E38-463F-9AC4-DD25A7215C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206144"/>
        <c:axId val="85208064"/>
      </c:lineChart>
      <c:catAx>
        <c:axId val="852061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Batch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208064"/>
        <c:crosses val="autoZero"/>
        <c:auto val="1"/>
        <c:lblAlgn val="ctr"/>
        <c:lblOffset val="100"/>
        <c:noMultiLvlLbl val="0"/>
      </c:catAx>
      <c:valAx>
        <c:axId val="85208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</a:t>
                </a:r>
                <a:r>
                  <a:rPr lang="en-US" baseline="0"/>
                  <a:t> time(s)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206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ResNet18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4"/>
          <c:order val="0"/>
          <c:tx>
            <c:v>Data parallel</c:v>
          </c:tx>
          <c:spPr>
            <a:ln>
              <a:solidFill>
                <a:srgbClr val="FF6600"/>
              </a:solidFill>
            </a:ln>
          </c:spPr>
          <c:cat>
            <c:numRef>
              <c:f>Sheet4!$C$33:$G$33</c:f>
              <c:numCache>
                <c:formatCode>General</c:formatCode>
                <c:ptCount val="5"/>
                <c:pt idx="0">
                  <c:v>8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  <c:pt idx="4">
                  <c:v>128</c:v>
                </c:pt>
              </c:numCache>
            </c:numRef>
          </c:cat>
          <c:val>
            <c:numRef>
              <c:f>Sheet4!$C$34:$G$34</c:f>
              <c:numCache>
                <c:formatCode>General</c:formatCode>
                <c:ptCount val="5"/>
                <c:pt idx="0">
                  <c:v>959.78418250000004</c:v>
                </c:pt>
                <c:pt idx="1">
                  <c:v>505.46721499999995</c:v>
                </c:pt>
                <c:pt idx="2">
                  <c:v>278.90337749999998</c:v>
                </c:pt>
                <c:pt idx="3">
                  <c:v>172.3239375</c:v>
                </c:pt>
                <c:pt idx="4">
                  <c:v>160.4075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31-4687-A643-45F5CD177E58}"/>
            </c:ext>
          </c:extLst>
        </c:ser>
        <c:ser>
          <c:idx val="5"/>
          <c:order val="1"/>
          <c:tx>
            <c:v>Model parallel</c:v>
          </c:tx>
          <c:cat>
            <c:numRef>
              <c:f>Sheet4!$C$33:$G$33</c:f>
              <c:numCache>
                <c:formatCode>General</c:formatCode>
                <c:ptCount val="5"/>
                <c:pt idx="0">
                  <c:v>8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  <c:pt idx="4">
                  <c:v>128</c:v>
                </c:pt>
              </c:numCache>
            </c:numRef>
          </c:cat>
          <c:val>
            <c:numRef>
              <c:f>Sheet4!$C$35:$G$35</c:f>
              <c:numCache>
                <c:formatCode>General</c:formatCode>
                <c:ptCount val="5"/>
                <c:pt idx="0">
                  <c:v>239.72404499999999</c:v>
                </c:pt>
                <c:pt idx="1">
                  <c:v>239.72404499999999</c:v>
                </c:pt>
                <c:pt idx="2">
                  <c:v>239.72404499999999</c:v>
                </c:pt>
                <c:pt idx="3">
                  <c:v>239.72404499999999</c:v>
                </c:pt>
                <c:pt idx="4">
                  <c:v>239.72404499999999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F31-4687-A643-45F5CD177E58}"/>
            </c:ext>
          </c:extLst>
        </c:ser>
        <c:ser>
          <c:idx val="6"/>
          <c:order val="2"/>
          <c:tx>
            <c:v>Hybrid</c:v>
          </c:tx>
          <c:cat>
            <c:numRef>
              <c:f>Sheet4!$C$33:$G$33</c:f>
              <c:numCache>
                <c:formatCode>General</c:formatCode>
                <c:ptCount val="5"/>
                <c:pt idx="0">
                  <c:v>8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  <c:pt idx="4">
                  <c:v>128</c:v>
                </c:pt>
              </c:numCache>
            </c:numRef>
          </c:cat>
          <c:val>
            <c:numRef>
              <c:f>Sheet4!$C$36:$G$36</c:f>
              <c:numCache>
                <c:formatCode>General</c:formatCode>
                <c:ptCount val="5"/>
                <c:pt idx="0">
                  <c:v>150.54627499999998</c:v>
                </c:pt>
                <c:pt idx="1">
                  <c:v>143.21681000000001</c:v>
                </c:pt>
                <c:pt idx="2">
                  <c:v>139.84165250000001</c:v>
                </c:pt>
                <c:pt idx="3">
                  <c:v>136.45898749999998</c:v>
                </c:pt>
                <c:pt idx="4">
                  <c:v>134.80500000000001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F31-4687-A643-45F5CD177E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5906432"/>
        <c:axId val="95929088"/>
      </c:lineChart>
      <c:catAx>
        <c:axId val="959064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Batch size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95929088"/>
        <c:crosses val="autoZero"/>
        <c:auto val="1"/>
        <c:lblAlgn val="ctr"/>
        <c:lblOffset val="100"/>
        <c:noMultiLvlLbl val="0"/>
      </c:catAx>
      <c:valAx>
        <c:axId val="9592908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Execution Time (s)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9590643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Fused</a:t>
            </a:r>
            <a:r>
              <a:rPr lang="en-US" baseline="0"/>
              <a:t> vs non-fused implementation</a:t>
            </a:r>
            <a:endParaRPr lang="en-US"/>
          </a:p>
        </c:rich>
      </c:tx>
      <c:overlay val="0"/>
    </c:title>
    <c:autoTitleDeleted val="0"/>
    <c:plotArea>
      <c:layout/>
      <c:barChart>
        <c:barDir val="col"/>
        <c:grouping val="stacked"/>
        <c:varyColors val="0"/>
        <c:ser>
          <c:idx val="2"/>
          <c:order val="0"/>
          <c:tx>
            <c:v>Layer 1</c:v>
          </c:tx>
          <c:spPr>
            <a:solidFill>
              <a:srgbClr val="FF6600"/>
            </a:solidFill>
          </c:spPr>
          <c:invertIfNegative val="0"/>
          <c:val>
            <c:numRef>
              <c:f>(Sheet5!$A$22,Sheet5!$B$23)</c:f>
              <c:numCache>
                <c:formatCode>General</c:formatCode>
                <c:ptCount val="2"/>
                <c:pt idx="0">
                  <c:v>1.34</c:v>
                </c:pt>
                <c:pt idx="1">
                  <c:v>6.36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9A-4379-B2AC-F6C6CE11D9D7}"/>
            </c:ext>
          </c:extLst>
        </c:ser>
        <c:ser>
          <c:idx val="1"/>
          <c:order val="1"/>
          <c:tx>
            <c:v>Layer 2</c:v>
          </c:tx>
          <c:invertIfNegative val="0"/>
          <c:cat>
            <c:strRef>
              <c:f>(Sheet5!$A$12,Sheet5!$B$12)</c:f>
              <c:strCache>
                <c:ptCount val="2"/>
                <c:pt idx="0">
                  <c:v>W/O Fusion</c:v>
                </c:pt>
                <c:pt idx="1">
                  <c:v>With Fusion</c:v>
                </c:pt>
              </c:strCache>
            </c:strRef>
          </c:cat>
          <c:val>
            <c:numRef>
              <c:f>(Sheet5!$A$22,Sheet5!$B$24)</c:f>
              <c:numCache>
                <c:formatCode>General</c:formatCode>
                <c:ptCount val="2"/>
                <c:pt idx="0">
                  <c:v>1.34</c:v>
                </c:pt>
                <c:pt idx="1">
                  <c:v>2.8500000000000005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9A-4379-B2AC-F6C6CE11D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5275008"/>
        <c:axId val="85276544"/>
      </c:barChart>
      <c:catAx>
        <c:axId val="85275008"/>
        <c:scaling>
          <c:orientation val="minMax"/>
        </c:scaling>
        <c:delete val="0"/>
        <c:axPos val="b"/>
        <c:majorTickMark val="out"/>
        <c:minorTickMark val="none"/>
        <c:tickLblPos val="nextTo"/>
        <c:crossAx val="85276544"/>
        <c:crosses val="autoZero"/>
        <c:auto val="1"/>
        <c:lblAlgn val="ctr"/>
        <c:lblOffset val="100"/>
        <c:noMultiLvlLbl val="0"/>
      </c:catAx>
      <c:valAx>
        <c:axId val="8527654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Execution Time (us)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85275008"/>
        <c:crosses val="autoZero"/>
        <c:crossBetween val="between"/>
      </c:valAx>
    </c:plotArea>
    <c:legend>
      <c:legendPos val="b"/>
      <c:overlay val="0"/>
      <c:spPr>
        <a:noFill/>
      </c:spPr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600" dirty="0"/>
              <a:t>Fused NHWC </a:t>
            </a:r>
            <a:r>
              <a:rPr lang="en-US" sz="1600" dirty="0" err="1"/>
              <a:t>vs</a:t>
            </a:r>
            <a:r>
              <a:rPr lang="en-US" sz="1600" baseline="0" dirty="0"/>
              <a:t> non-fused approach - K40</a:t>
            </a:r>
            <a:endParaRPr lang="en-US" sz="1600" dirty="0"/>
          </a:p>
        </c:rich>
      </c:tx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v>Layer 1</c:v>
          </c:tx>
          <c:invertIfNegative val="0"/>
          <c:cat>
            <c:strRef>
              <c:f>(Sheet5!$A$12,Sheet5!$B$12)</c:f>
              <c:strCache>
                <c:ptCount val="2"/>
                <c:pt idx="0">
                  <c:v>W/O Fusion</c:v>
                </c:pt>
                <c:pt idx="1">
                  <c:v>With Fusion</c:v>
                </c:pt>
              </c:strCache>
            </c:strRef>
          </c:cat>
          <c:val>
            <c:numRef>
              <c:f>(Sheet5!$A$29,Sheet5!$B$29)</c:f>
              <c:numCache>
                <c:formatCode>General</c:formatCode>
                <c:ptCount val="2"/>
                <c:pt idx="0">
                  <c:v>1.34</c:v>
                </c:pt>
                <c:pt idx="1">
                  <c:v>1.58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19-4615-890D-41BEDE9BE120}"/>
            </c:ext>
          </c:extLst>
        </c:ser>
        <c:ser>
          <c:idx val="1"/>
          <c:order val="1"/>
          <c:tx>
            <c:v>Layer 2</c:v>
          </c:tx>
          <c:invertIfNegative val="0"/>
          <c:cat>
            <c:strRef>
              <c:f>(Sheet5!$A$12,Sheet5!$B$12)</c:f>
              <c:strCache>
                <c:ptCount val="2"/>
                <c:pt idx="0">
                  <c:v>W/O Fusion</c:v>
                </c:pt>
                <c:pt idx="1">
                  <c:v>With Fusion</c:v>
                </c:pt>
              </c:strCache>
            </c:strRef>
          </c:cat>
          <c:val>
            <c:numRef>
              <c:f>(Sheet5!$A$29,Sheet5!$B$30)</c:f>
              <c:numCache>
                <c:formatCode>General</c:formatCode>
                <c:ptCount val="2"/>
                <c:pt idx="0">
                  <c:v>1.34</c:v>
                </c:pt>
                <c:pt idx="1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19-4615-890D-41BEDE9BE1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5337216"/>
        <c:axId val="85338752"/>
      </c:barChart>
      <c:catAx>
        <c:axId val="853372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85338752"/>
        <c:crosses val="autoZero"/>
        <c:auto val="1"/>
        <c:lblAlgn val="ctr"/>
        <c:lblOffset val="100"/>
        <c:noMultiLvlLbl val="0"/>
      </c:catAx>
      <c:valAx>
        <c:axId val="8533875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Execution</a:t>
                </a:r>
                <a:r>
                  <a:rPr lang="en-US" baseline="0"/>
                  <a:t> Time (ms)</a:t>
                </a:r>
                <a:endParaRPr lang="en-US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85337216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600" dirty="0"/>
              <a:t>Fused</a:t>
            </a:r>
            <a:r>
              <a:rPr lang="en-US" sz="1600" baseline="0" dirty="0"/>
              <a:t> </a:t>
            </a:r>
            <a:r>
              <a:rPr lang="en-US" sz="1600" baseline="0" dirty="0" err="1"/>
              <a:t>vs</a:t>
            </a:r>
            <a:r>
              <a:rPr lang="en-US" sz="1600" baseline="0" dirty="0"/>
              <a:t> Non-fused implementation - GTX</a:t>
            </a:r>
            <a:endParaRPr lang="en-US" sz="1600" dirty="0"/>
          </a:p>
        </c:rich>
      </c:tx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v>Layer 1</c:v>
          </c:tx>
          <c:invertIfNegative val="0"/>
          <c:cat>
            <c:strRef>
              <c:f>(Sheet5!$A$12,Sheet5!$B$12)</c:f>
              <c:strCache>
                <c:ptCount val="2"/>
                <c:pt idx="0">
                  <c:v>W/O Fusion</c:v>
                </c:pt>
                <c:pt idx="1">
                  <c:v>With Fusion</c:v>
                </c:pt>
              </c:strCache>
            </c:strRef>
          </c:cat>
          <c:val>
            <c:numRef>
              <c:f>(Sheet5!$A$11,Sheet5!$A$5)</c:f>
              <c:numCache>
                <c:formatCode>General</c:formatCode>
                <c:ptCount val="2"/>
                <c:pt idx="0">
                  <c:v>720</c:v>
                </c:pt>
                <c:pt idx="1">
                  <c:v>872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D1-4B97-9B7D-AE64DD8A8EEF}"/>
            </c:ext>
          </c:extLst>
        </c:ser>
        <c:ser>
          <c:idx val="1"/>
          <c:order val="1"/>
          <c:tx>
            <c:v>Layer 2</c:v>
          </c:tx>
          <c:invertIfNegative val="0"/>
          <c:cat>
            <c:strRef>
              <c:f>(Sheet5!$A$12,Sheet5!$B$12)</c:f>
              <c:strCache>
                <c:ptCount val="2"/>
                <c:pt idx="0">
                  <c:v>W/O Fusion</c:v>
                </c:pt>
                <c:pt idx="1">
                  <c:v>With Fusion</c:v>
                </c:pt>
              </c:strCache>
            </c:strRef>
          </c:cat>
          <c:val>
            <c:numRef>
              <c:f>(Sheet5!$A$11,Sheet5!$A$6)</c:f>
              <c:numCache>
                <c:formatCode>General</c:formatCode>
                <c:ptCount val="2"/>
                <c:pt idx="0">
                  <c:v>720</c:v>
                </c:pt>
                <c:pt idx="1">
                  <c:v>189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D1-4B97-9B7D-AE64DD8A8E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5381120"/>
        <c:axId val="85382656"/>
      </c:barChart>
      <c:catAx>
        <c:axId val="853811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85382656"/>
        <c:crosses val="autoZero"/>
        <c:auto val="1"/>
        <c:lblAlgn val="ctr"/>
        <c:lblOffset val="100"/>
        <c:noMultiLvlLbl val="0"/>
      </c:catAx>
      <c:valAx>
        <c:axId val="853826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Execution Time (us)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85381120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600"/>
              <a:t>BP Fused vs non-fused implementation</a:t>
            </a:r>
          </a:p>
        </c:rich>
      </c:tx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v>Layer 1</c:v>
          </c:tx>
          <c:invertIfNegative val="0"/>
          <c:cat>
            <c:strRef>
              <c:f>Sheet6!$A$8:$B$8</c:f>
              <c:strCache>
                <c:ptCount val="2"/>
                <c:pt idx="0">
                  <c:v>W/O Fusion</c:v>
                </c:pt>
                <c:pt idx="1">
                  <c:v>With fusion</c:v>
                </c:pt>
              </c:strCache>
            </c:strRef>
          </c:cat>
          <c:val>
            <c:numRef>
              <c:f>(Sheet6!$A$4,Sheet6!$B$4)</c:f>
              <c:numCache>
                <c:formatCode>General</c:formatCode>
                <c:ptCount val="2"/>
                <c:pt idx="0">
                  <c:v>1.42</c:v>
                </c:pt>
                <c:pt idx="1">
                  <c:v>4.82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E4-47EF-BFA6-0BE22E0243A7}"/>
            </c:ext>
          </c:extLst>
        </c:ser>
        <c:ser>
          <c:idx val="1"/>
          <c:order val="1"/>
          <c:tx>
            <c:v>Layer 2</c:v>
          </c:tx>
          <c:invertIfNegative val="0"/>
          <c:cat>
            <c:strRef>
              <c:f>Sheet6!$A$8:$B$8</c:f>
              <c:strCache>
                <c:ptCount val="2"/>
                <c:pt idx="0">
                  <c:v>W/O Fusion</c:v>
                </c:pt>
                <c:pt idx="1">
                  <c:v>With fusion</c:v>
                </c:pt>
              </c:strCache>
            </c:strRef>
          </c:cat>
          <c:val>
            <c:numRef>
              <c:f>(Sheet6!$A$4,Sheet6!$B$6)</c:f>
              <c:numCache>
                <c:formatCode>General</c:formatCode>
                <c:ptCount val="2"/>
                <c:pt idx="0">
                  <c:v>1.42</c:v>
                </c:pt>
                <c:pt idx="1">
                  <c:v>1.8599999999999994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E4-47EF-BFA6-0BE22E0243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7878656"/>
        <c:axId val="127880192"/>
      </c:barChart>
      <c:catAx>
        <c:axId val="1278786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27880192"/>
        <c:crosses val="autoZero"/>
        <c:auto val="1"/>
        <c:lblAlgn val="ctr"/>
        <c:lblOffset val="100"/>
        <c:noMultiLvlLbl val="0"/>
      </c:catAx>
      <c:valAx>
        <c:axId val="12788019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Execution time (ms)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27878656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400"/>
              <a:t>BP</a:t>
            </a:r>
            <a:r>
              <a:rPr lang="en-US" sz="1400" baseline="0"/>
              <a:t> - Fused approach with weight transpose</a:t>
            </a:r>
            <a:endParaRPr lang="en-US" sz="1400"/>
          </a:p>
        </c:rich>
      </c:tx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v>Layer 1</c:v>
          </c:tx>
          <c:invertIfNegative val="0"/>
          <c:cat>
            <c:strRef>
              <c:f>Sheet6!$A$8:$B$8</c:f>
              <c:strCache>
                <c:ptCount val="2"/>
                <c:pt idx="0">
                  <c:v>W/O Fusion</c:v>
                </c:pt>
                <c:pt idx="1">
                  <c:v>With fusion</c:v>
                </c:pt>
              </c:strCache>
            </c:strRef>
          </c:cat>
          <c:val>
            <c:numRef>
              <c:f>(Sheet6!$A$4,Sheet6!$C$4)</c:f>
              <c:numCache>
                <c:formatCode>General</c:formatCode>
                <c:ptCount val="2"/>
                <c:pt idx="0">
                  <c:v>1.42</c:v>
                </c:pt>
                <c:pt idx="1">
                  <c:v>1.62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12-4236-9DD3-687C3CC06528}"/>
            </c:ext>
          </c:extLst>
        </c:ser>
        <c:ser>
          <c:idx val="1"/>
          <c:order val="1"/>
          <c:tx>
            <c:v>Layer 2</c:v>
          </c:tx>
          <c:invertIfNegative val="0"/>
          <c:cat>
            <c:strRef>
              <c:f>Sheet6!$A$8:$B$8</c:f>
              <c:strCache>
                <c:ptCount val="2"/>
                <c:pt idx="0">
                  <c:v>W/O Fusion</c:v>
                </c:pt>
                <c:pt idx="1">
                  <c:v>With fusion</c:v>
                </c:pt>
              </c:strCache>
            </c:strRef>
          </c:cat>
          <c:val>
            <c:numRef>
              <c:f>(Sheet6!$A$4,Sheet6!$C$5)</c:f>
              <c:numCache>
                <c:formatCode>General</c:formatCode>
                <c:ptCount val="2"/>
                <c:pt idx="0">
                  <c:v>1.42</c:v>
                </c:pt>
                <c:pt idx="1">
                  <c:v>0.61899999999999999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12-4236-9DD3-687C3CC06528}"/>
            </c:ext>
          </c:extLst>
        </c:ser>
        <c:ser>
          <c:idx val="2"/>
          <c:order val="2"/>
          <c:tx>
            <c:v>Weight transpose</c:v>
          </c:tx>
          <c:invertIfNegative val="0"/>
          <c:val>
            <c:numRef>
              <c:f>(Sheet6!$C$7,Sheet6!$B$7)</c:f>
              <c:numCache>
                <c:formatCode>General</c:formatCode>
                <c:ptCount val="2"/>
                <c:pt idx="1">
                  <c:v>7.0000000000000001E-3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12-4236-9DD3-687C3CC06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7922176"/>
        <c:axId val="127923712"/>
      </c:barChart>
      <c:catAx>
        <c:axId val="1279221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27923712"/>
        <c:crosses val="autoZero"/>
        <c:auto val="1"/>
        <c:lblAlgn val="ctr"/>
        <c:lblOffset val="100"/>
        <c:noMultiLvlLbl val="0"/>
      </c:catAx>
      <c:valAx>
        <c:axId val="12792371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Execution</a:t>
                </a:r>
                <a:r>
                  <a:rPr lang="en-US" baseline="0"/>
                  <a:t> Time (ms)</a:t>
                </a:r>
                <a:endParaRPr lang="en-US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27922176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Forward</a:t>
            </a:r>
            <a:r>
              <a:rPr lang="en-US" baseline="0" dirty="0"/>
              <a:t> Convolution execution time</a:t>
            </a:r>
            <a:endParaRPr lang="en-US" dirty="0"/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K40</c:v>
          </c:tx>
          <c:cat>
            <c:numRef>
              <c:f>Sheet4!$J$3:$O$3</c:f>
              <c:numCache>
                <c:formatCode>General</c:formatCode>
                <c:ptCount val="6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</c:numCache>
            </c:numRef>
          </c:cat>
          <c:val>
            <c:numRef>
              <c:f>Sheet4!$B$4:$G$4</c:f>
              <c:numCache>
                <c:formatCode>General</c:formatCode>
                <c:ptCount val="6"/>
                <c:pt idx="0">
                  <c:v>26.510217000000001</c:v>
                </c:pt>
                <c:pt idx="1">
                  <c:v>26.648689999999998</c:v>
                </c:pt>
                <c:pt idx="2">
                  <c:v>27.582705000000001</c:v>
                </c:pt>
                <c:pt idx="3">
                  <c:v>29.761225</c:v>
                </c:pt>
                <c:pt idx="4">
                  <c:v>35.385824</c:v>
                </c:pt>
                <c:pt idx="5">
                  <c:v>43.414000000000001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6A-4ABC-9C27-BE0DD59CFA59}"/>
            </c:ext>
          </c:extLst>
        </c:ser>
        <c:ser>
          <c:idx val="1"/>
          <c:order val="1"/>
          <c:tx>
            <c:v>GTX 1080Ti</c:v>
          </c:tx>
          <c:spPr>
            <a:ln>
              <a:solidFill>
                <a:srgbClr val="002060"/>
              </a:solidFill>
            </a:ln>
          </c:spPr>
          <c:cat>
            <c:numRef>
              <c:f>Sheet4!$J$3:$O$3</c:f>
              <c:numCache>
                <c:formatCode>General</c:formatCode>
                <c:ptCount val="6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</c:numCache>
            </c:numRef>
          </c:cat>
          <c:val>
            <c:numRef>
              <c:f>Sheet4!$J$4:$O$4</c:f>
              <c:numCache>
                <c:formatCode>General</c:formatCode>
                <c:ptCount val="6"/>
                <c:pt idx="0">
                  <c:v>9.7334739999999993</c:v>
                </c:pt>
                <c:pt idx="1">
                  <c:v>9.6798000000000002</c:v>
                </c:pt>
                <c:pt idx="2">
                  <c:v>9.7385999999999999</c:v>
                </c:pt>
                <c:pt idx="3">
                  <c:v>10.512</c:v>
                </c:pt>
                <c:pt idx="4">
                  <c:v>12.162000000000001</c:v>
                </c:pt>
                <c:pt idx="5">
                  <c:v>15.125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06A-4ABC-9C27-BE0DD59CFA59}"/>
            </c:ext>
          </c:extLst>
        </c:ser>
        <c:ser>
          <c:idx val="2"/>
          <c:order val="2"/>
          <c:tx>
            <c:v>P100</c:v>
          </c:tx>
          <c:spPr>
            <a:ln>
              <a:solidFill>
                <a:srgbClr val="00B0F0"/>
              </a:solidFill>
            </a:ln>
          </c:spPr>
          <c:cat>
            <c:numRef>
              <c:f>Sheet4!$J$3:$O$3</c:f>
              <c:numCache>
                <c:formatCode>General</c:formatCode>
                <c:ptCount val="6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</c:numCache>
            </c:numRef>
          </c:cat>
          <c:val>
            <c:numRef>
              <c:f>Sheet4!$R$4:$W$4</c:f>
              <c:numCache>
                <c:formatCode>General</c:formatCode>
                <c:ptCount val="6"/>
                <c:pt idx="0">
                  <c:v>12.648455</c:v>
                </c:pt>
                <c:pt idx="1">
                  <c:v>12.582053</c:v>
                </c:pt>
                <c:pt idx="2">
                  <c:v>12.527317</c:v>
                </c:pt>
                <c:pt idx="3">
                  <c:v>12.508554</c:v>
                </c:pt>
                <c:pt idx="4">
                  <c:v>17.760807</c:v>
                </c:pt>
                <c:pt idx="5">
                  <c:v>24.077999999999999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06A-4ABC-9C27-BE0DD59CFA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1709312"/>
        <c:axId val="141711232"/>
      </c:lineChart>
      <c:catAx>
        <c:axId val="1417093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Batch Size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41711232"/>
        <c:crosses val="autoZero"/>
        <c:auto val="1"/>
        <c:lblAlgn val="ctr"/>
        <c:lblOffset val="100"/>
        <c:noMultiLvlLbl val="0"/>
      </c:catAx>
      <c:valAx>
        <c:axId val="1417112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Kernel</a:t>
                </a:r>
                <a:r>
                  <a:rPr lang="en-US" baseline="0"/>
                  <a:t> execution time (s)</a:t>
                </a:r>
                <a:endParaRPr lang="en-US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41709312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  <c:userShapes r:id="rId2"/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Multi-GPU communication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401319475050469"/>
          <c:y val="0.35460967679370137"/>
          <c:w val="0.79662009916915677"/>
          <c:h val="0.42312829412357572"/>
        </c:manualLayout>
      </c:layout>
      <c:lineChart>
        <c:grouping val="standard"/>
        <c:varyColors val="0"/>
        <c:ser>
          <c:idx val="0"/>
          <c:order val="0"/>
          <c:tx>
            <c:v>AlexNet - 2 GPUs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numRef>
              <c:f>Summary!$B$4:$E$4</c:f>
              <c:numCache>
                <c:formatCode>General</c:formatCode>
                <c:ptCount val="4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</c:numCache>
            </c:numRef>
          </c:cat>
          <c:val>
            <c:numRef>
              <c:f>Summary!$B$11:$E$11</c:f>
              <c:numCache>
                <c:formatCode>0%</c:formatCode>
                <c:ptCount val="4"/>
                <c:pt idx="0">
                  <c:v>2.8089593917692873E-2</c:v>
                </c:pt>
                <c:pt idx="1">
                  <c:v>1.9090152023464427E-2</c:v>
                </c:pt>
                <c:pt idx="2">
                  <c:v>1.1435952996793149E-2</c:v>
                </c:pt>
                <c:pt idx="3">
                  <c:v>8.4076226965499583E-3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A38-4AAA-B4FC-B37607E77BB5}"/>
            </c:ext>
          </c:extLst>
        </c:ser>
        <c:ser>
          <c:idx val="1"/>
          <c:order val="1"/>
          <c:tx>
            <c:v>AlexNet - 4 GPUs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numRef>
              <c:f>Summary!$B$4:$E$4</c:f>
              <c:numCache>
                <c:formatCode>General</c:formatCode>
                <c:ptCount val="4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</c:numCache>
            </c:numRef>
          </c:cat>
          <c:val>
            <c:numRef>
              <c:f>Summary!$B$21:$E$21</c:f>
              <c:numCache>
                <c:formatCode>0%</c:formatCode>
                <c:ptCount val="4"/>
                <c:pt idx="0">
                  <c:v>5.876745453374535E-2</c:v>
                </c:pt>
                <c:pt idx="1">
                  <c:v>4.066564352959217E-2</c:v>
                </c:pt>
                <c:pt idx="2">
                  <c:v>2.3343339866936298E-2</c:v>
                </c:pt>
                <c:pt idx="3">
                  <c:v>1.6987434882989268E-2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A38-4AAA-B4FC-B37607E77B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4767464"/>
        <c:axId val="594768120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v>AlexNet - 4 GPUs</c:v>
                </c:tx>
                <c:spPr>
                  <a:ln w="2222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triangle"/>
                  <c:size val="6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  <a:round/>
                    </a:ln>
                    <a:effectLst/>
                  </c:spPr>
                </c:marker>
                <c:val>
                  <c:numRef>
                    <c:extLst>
                      <c:ext uri="{02D57815-91ED-43cb-92C2-25804820EDAC}">
                        <c15:formulaRef>
                          <c15:sqref>Summary!$K$28:$N$28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2" formatCode="0%">
                        <c:v>0.04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7A38-4AAA-B4FC-B37607E77BB5}"/>
                  </c:ext>
                </c:extLst>
              </c15:ser>
            </c15:filteredLineSeries>
          </c:ext>
        </c:extLst>
      </c:lineChart>
      <c:catAx>
        <c:axId val="5947674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Batch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4768120"/>
        <c:crosses val="autoZero"/>
        <c:auto val="1"/>
        <c:lblAlgn val="ctr"/>
        <c:lblOffset val="100"/>
        <c:noMultiLvlLbl val="0"/>
      </c:catAx>
      <c:valAx>
        <c:axId val="5947681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 Overhead</a:t>
                </a:r>
              </a:p>
            </c:rich>
          </c:tx>
          <c:layout>
            <c:manualLayout>
              <c:xMode val="edge"/>
              <c:yMode val="edge"/>
              <c:x val="3.9366706080338515E-2"/>
              <c:y val="0.354609676793701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4767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664340921874137"/>
          <c:y val="0.25847441477562905"/>
          <c:w val="0.73870764486215168"/>
          <c:h val="9.07571010780883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AlexNet</a:t>
            </a:r>
            <a:r>
              <a:rPr lang="en-US" baseline="0"/>
              <a:t> - P2P communication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v>Computation time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'4gpu_alexnet'!$X$6:$X$16</c15:sqref>
                  </c15:fullRef>
                </c:ext>
              </c:extLst>
              <c:f>('4gpu_alexnet'!$X$6,'4gpu_alexnet'!$X$8,'4gpu_alexnet'!$X$10:$X$12,'4gpu_alexnet'!$X$14:$X$16)</c:f>
              <c:strCache>
                <c:ptCount val="8"/>
                <c:pt idx="0">
                  <c:v>Conv1</c:v>
                </c:pt>
                <c:pt idx="1">
                  <c:v>Conv2</c:v>
                </c:pt>
                <c:pt idx="2">
                  <c:v>Conv3</c:v>
                </c:pt>
                <c:pt idx="3">
                  <c:v>Conv4</c:v>
                </c:pt>
                <c:pt idx="4">
                  <c:v>Conv5</c:v>
                </c:pt>
                <c:pt idx="5">
                  <c:v>FC1</c:v>
                </c:pt>
                <c:pt idx="6">
                  <c:v>FC2</c:v>
                </c:pt>
                <c:pt idx="7">
                  <c:v>FC3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'4gpu_alexnet'!$Y$6:$Y$16</c15:sqref>
                  </c15:fullRef>
                </c:ext>
              </c:extLst>
              <c:f>('4gpu_alexnet'!$Y$6,'4gpu_alexnet'!$Y$8,'4gpu_alexnet'!$Y$10:$Y$12,'4gpu_alexnet'!$Y$14:$Y$16)</c:f>
              <c:numCache>
                <c:formatCode>General</c:formatCode>
                <c:ptCount val="8"/>
                <c:pt idx="0">
                  <c:v>53.225704999999977</c:v>
                </c:pt>
                <c:pt idx="1">
                  <c:v>517.66001500000016</c:v>
                </c:pt>
                <c:pt idx="2">
                  <c:v>567.97320999999999</c:v>
                </c:pt>
                <c:pt idx="3">
                  <c:v>326.50886399999985</c:v>
                </c:pt>
                <c:pt idx="4">
                  <c:v>214.06705299999999</c:v>
                </c:pt>
                <c:pt idx="5">
                  <c:v>129.07559199999992</c:v>
                </c:pt>
                <c:pt idx="6">
                  <c:v>130.35544200000004</c:v>
                </c:pt>
                <c:pt idx="7">
                  <c:v>1.5927870000000004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91-436F-B913-AFF98B9B0C28}"/>
            </c:ext>
          </c:extLst>
        </c:ser>
        <c:ser>
          <c:idx val="1"/>
          <c:order val="1"/>
          <c:tx>
            <c:v>Communication time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'4gpu_alexnet'!$X$6:$X$16</c15:sqref>
                  </c15:fullRef>
                </c:ext>
              </c:extLst>
              <c:f>('4gpu_alexnet'!$X$6,'4gpu_alexnet'!$X$8,'4gpu_alexnet'!$X$10:$X$12,'4gpu_alexnet'!$X$14:$X$16)</c:f>
              <c:strCache>
                <c:ptCount val="8"/>
                <c:pt idx="0">
                  <c:v>Conv1</c:v>
                </c:pt>
                <c:pt idx="1">
                  <c:v>Conv2</c:v>
                </c:pt>
                <c:pt idx="2">
                  <c:v>Conv3</c:v>
                </c:pt>
                <c:pt idx="3">
                  <c:v>Conv4</c:v>
                </c:pt>
                <c:pt idx="4">
                  <c:v>Conv5</c:v>
                </c:pt>
                <c:pt idx="5">
                  <c:v>FC1</c:v>
                </c:pt>
                <c:pt idx="6">
                  <c:v>FC2</c:v>
                </c:pt>
                <c:pt idx="7">
                  <c:v>FC3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'4gpu_alexnet'!$Z$6:$Z$16</c15:sqref>
                  </c15:fullRef>
                </c:ext>
              </c:extLst>
              <c:f>('4gpu_alexnet'!$Z$6,'4gpu_alexnet'!$Z$8,'4gpu_alexnet'!$Z$10:$Z$12,'4gpu_alexnet'!$Z$14:$Z$16)</c:f>
              <c:numCache>
                <c:formatCode>General</c:formatCode>
                <c:ptCount val="8"/>
                <c:pt idx="0">
                  <c:v>2.8288000000000001E-2</c:v>
                </c:pt>
                <c:pt idx="1">
                  <c:v>0.80994500000000014</c:v>
                </c:pt>
                <c:pt idx="2">
                  <c:v>6.2873860000000006</c:v>
                </c:pt>
                <c:pt idx="3">
                  <c:v>1.7871330000000001</c:v>
                </c:pt>
                <c:pt idx="4">
                  <c:v>6.2853089999999989</c:v>
                </c:pt>
                <c:pt idx="5">
                  <c:v>48.582041000000004</c:v>
                </c:pt>
                <c:pt idx="6">
                  <c:v>83.089933999999985</c:v>
                </c:pt>
                <c:pt idx="7">
                  <c:v>0.142626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91-436F-B913-AFF98B9B0C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47596736"/>
        <c:axId val="647599032"/>
      </c:barChart>
      <c:catAx>
        <c:axId val="6475967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Layers in AlexNet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7599032"/>
        <c:crosses val="autoZero"/>
        <c:auto val="1"/>
        <c:lblAlgn val="ctr"/>
        <c:lblOffset val="100"/>
        <c:noMultiLvlLbl val="0"/>
      </c:catAx>
      <c:valAx>
        <c:axId val="647599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</a:t>
                </a:r>
                <a:r>
                  <a:rPr lang="en-US" baseline="0"/>
                  <a:t> time percentage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7596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Memory</a:t>
            </a:r>
            <a:r>
              <a:rPr lang="en-US" baseline="0"/>
              <a:t> accesses - Model vs Data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Sheet11!$C$18</c:f>
              <c:strCache>
                <c:ptCount val="1"/>
                <c:pt idx="0">
                  <c:v>Model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Sheet11!$D$17:$G$17</c:f>
              <c:strCache>
                <c:ptCount val="4"/>
                <c:pt idx="0">
                  <c:v>Shared memory</c:v>
                </c:pt>
                <c:pt idx="1">
                  <c:v>L1</c:v>
                </c:pt>
                <c:pt idx="2">
                  <c:v>L2</c:v>
                </c:pt>
                <c:pt idx="3">
                  <c:v>Device</c:v>
                </c:pt>
              </c:strCache>
            </c:strRef>
          </c:cat>
          <c:val>
            <c:numRef>
              <c:f>Sheet11!$D$18:$G$18</c:f>
              <c:numCache>
                <c:formatCode>General</c:formatCode>
                <c:ptCount val="4"/>
                <c:pt idx="0">
                  <c:v>282624</c:v>
                </c:pt>
                <c:pt idx="1">
                  <c:v>406528</c:v>
                </c:pt>
                <c:pt idx="2">
                  <c:v>1143808</c:v>
                </c:pt>
                <c:pt idx="3">
                  <c:v>11608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26-465C-BD81-CA50152DA1DD}"/>
            </c:ext>
          </c:extLst>
        </c:ser>
        <c:ser>
          <c:idx val="1"/>
          <c:order val="1"/>
          <c:tx>
            <c:strRef>
              <c:f>Sheet11!$C$19</c:f>
              <c:strCache>
                <c:ptCount val="1"/>
                <c:pt idx="0">
                  <c:v>Data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Sheet11!$D$17:$G$17</c:f>
              <c:strCache>
                <c:ptCount val="4"/>
                <c:pt idx="0">
                  <c:v>Shared memory</c:v>
                </c:pt>
                <c:pt idx="1">
                  <c:v>L1</c:v>
                </c:pt>
                <c:pt idx="2">
                  <c:v>L2</c:v>
                </c:pt>
                <c:pt idx="3">
                  <c:v>Device</c:v>
                </c:pt>
              </c:strCache>
            </c:strRef>
          </c:cat>
          <c:val>
            <c:numRef>
              <c:f>Sheet11!$D$19:$G$19</c:f>
              <c:numCache>
                <c:formatCode>General</c:formatCode>
                <c:ptCount val="4"/>
                <c:pt idx="0">
                  <c:v>0</c:v>
                </c:pt>
                <c:pt idx="1">
                  <c:v>652288</c:v>
                </c:pt>
                <c:pt idx="2">
                  <c:v>1389568</c:v>
                </c:pt>
                <c:pt idx="3">
                  <c:v>188021.53125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26-465C-BD81-CA50152DA1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8536672"/>
        <c:axId val="1178537328"/>
      </c:barChart>
      <c:catAx>
        <c:axId val="117853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8537328"/>
        <c:crosses val="autoZero"/>
        <c:auto val="1"/>
        <c:lblAlgn val="ctr"/>
        <c:lblOffset val="100"/>
        <c:noMultiLvlLbl val="0"/>
      </c:catAx>
      <c:valAx>
        <c:axId val="1178537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</a:t>
                </a:r>
                <a:r>
                  <a:rPr lang="en-US" baseline="0"/>
                  <a:t> of accesses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853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K40 - Execution</a:t>
            </a:r>
            <a:r>
              <a:rPr lang="en-US" baseline="0" dirty="0"/>
              <a:t> Time vs Batch size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K40 - Data parallel</c:v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Sheet1!$N$5:$T$5</c:f>
              <c:numCache>
                <c:formatCode>General</c:formatCode>
                <c:ptCount val="7"/>
                <c:pt idx="0">
                  <c:v>1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  <c:pt idx="6">
                  <c:v>256</c:v>
                </c:pt>
              </c:numCache>
            </c:numRef>
          </c:cat>
          <c:val>
            <c:numRef>
              <c:f>Sheet1!$G$3:$M$3</c:f>
              <c:numCache>
                <c:formatCode>General</c:formatCode>
                <c:ptCount val="7"/>
                <c:pt idx="1">
                  <c:v>23358.558502500011</c:v>
                </c:pt>
                <c:pt idx="2">
                  <c:v>12792.019196250005</c:v>
                </c:pt>
                <c:pt idx="3">
                  <c:v>7295.6648474999993</c:v>
                </c:pt>
                <c:pt idx="4">
                  <c:v>4979.6357362500003</c:v>
                </c:pt>
                <c:pt idx="5">
                  <c:v>4205.0189062500012</c:v>
                </c:pt>
                <c:pt idx="6">
                  <c:v>4645.5684374999992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FF-49E8-A9F3-0C8B0DE5A5AB}"/>
            </c:ext>
          </c:extLst>
        </c:ser>
        <c:ser>
          <c:idx val="3"/>
          <c:order val="2"/>
          <c:tx>
            <c:v>K40 - Hybrid</c:v>
          </c:tx>
          <c:spPr>
            <a:ln w="28575" cap="rnd">
              <a:solidFill>
                <a:schemeClr val="bg1">
                  <a:alpha val="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numRef>
              <c:f>Sheet1!$N$5:$T$5</c:f>
              <c:numCache>
                <c:formatCode>General</c:formatCode>
                <c:ptCount val="7"/>
                <c:pt idx="0">
                  <c:v>1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  <c:pt idx="6">
                  <c:v>256</c:v>
                </c:pt>
              </c:numCache>
            </c:numRef>
          </c:cat>
          <c:val>
            <c:numRef>
              <c:f>Sheet1!$N$3:$T$3</c:f>
              <c:numCache>
                <c:formatCode>General</c:formatCode>
                <c:ptCount val="7"/>
                <c:pt idx="0">
                  <c:v>5523.1772400000009</c:v>
                </c:pt>
                <c:pt idx="1">
                  <c:v>4649.8096049999986</c:v>
                </c:pt>
                <c:pt idx="2">
                  <c:v>4574.9561737499989</c:v>
                </c:pt>
                <c:pt idx="3">
                  <c:v>4548.3134531249989</c:v>
                </c:pt>
                <c:pt idx="4">
                  <c:v>4526.4921543750015</c:v>
                </c:pt>
                <c:pt idx="5">
                  <c:v>4515.7762500000008</c:v>
                </c:pt>
                <c:pt idx="6">
                  <c:v>4516.3010156249993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FF-49E8-A9F3-0C8B0DE5A5AB}"/>
            </c:ext>
          </c:extLst>
        </c:ser>
        <c:ser>
          <c:idx val="5"/>
          <c:order val="4"/>
          <c:tx>
            <c:v>K40 - Model Parallel</c:v>
          </c:tx>
          <c:spPr>
            <a:ln w="158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12700">
                <a:solidFill>
                  <a:schemeClr val="accent6"/>
                </a:solidFill>
                <a:prstDash val="sysDash"/>
              </a:ln>
              <a:effectLst/>
            </c:spPr>
          </c:marker>
          <c:cat>
            <c:numRef>
              <c:f>Sheet1!$N$5:$T$5</c:f>
              <c:numCache>
                <c:formatCode>General</c:formatCode>
                <c:ptCount val="7"/>
                <c:pt idx="0">
                  <c:v>1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  <c:pt idx="6">
                  <c:v>256</c:v>
                </c:pt>
              </c:numCache>
            </c:numRef>
          </c:cat>
          <c:val>
            <c:numRef>
              <c:f>Sheet1!$B$29:$H$29</c:f>
              <c:numCache>
                <c:formatCode>General</c:formatCode>
                <c:ptCount val="7"/>
                <c:pt idx="0">
                  <c:v>5523.1772400000009</c:v>
                </c:pt>
                <c:pt idx="1">
                  <c:v>5523.1772400000009</c:v>
                </c:pt>
                <c:pt idx="2">
                  <c:v>5523.1772400000009</c:v>
                </c:pt>
                <c:pt idx="3">
                  <c:v>5523.1772400000009</c:v>
                </c:pt>
                <c:pt idx="4">
                  <c:v>5523.1772400000009</c:v>
                </c:pt>
                <c:pt idx="5">
                  <c:v>5523.1772400000009</c:v>
                </c:pt>
                <c:pt idx="6">
                  <c:v>5523.1772400000009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BFF-49E8-A9F3-0C8B0DE5A5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017264"/>
        <c:axId val="607017592"/>
        <c:extLst>
          <c:ext xmlns:c15="http://schemas.microsoft.com/office/drawing/2012/chart" uri="{02D57815-91ED-43cb-92C2-25804820EDAC}">
            <c15:filteredLineSeries>
              <c15:ser>
                <c:idx val="2"/>
                <c:order val="1"/>
                <c:tx>
                  <c:v>GTX 1080Ti - Hybrid</c:v>
                </c:tx>
                <c:spPr>
                  <a:ln w="28575" cap="rnd">
                    <a:solidFill>
                      <a:schemeClr val="accent5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Sheet1!$N$2:$T$2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1644.6935999999998</c:v>
                      </c:pt>
                      <c:pt idx="1">
                        <c:v>1188.9685800000002</c:v>
                      </c:pt>
                      <c:pt idx="2">
                        <c:v>1178.447767500001</c:v>
                      </c:pt>
                      <c:pt idx="3">
                        <c:v>1175.6649637500002</c:v>
                      </c:pt>
                      <c:pt idx="4">
                        <c:v>1166.0498690624995</c:v>
                      </c:pt>
                      <c:pt idx="5">
                        <c:v>1166.0025379687495</c:v>
                      </c:pt>
                      <c:pt idx="6">
                        <c:v>1169.9055468750003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ABFF-49E8-A9F3-0C8B0DE5A5AB}"/>
                  </c:ext>
                </c:extLst>
              </c15:ser>
            </c15:filteredLineSeries>
            <c15:filteredLineSeries>
              <c15:ser>
                <c:idx val="4"/>
                <c:order val="3"/>
                <c:tx>
                  <c:v>GTX 1080Ti - Model Parallel</c:v>
                </c:tx>
                <c:spPr>
                  <a:ln w="12700" cap="rnd">
                    <a:solidFill>
                      <a:schemeClr val="tx1"/>
                    </a:solidFill>
                    <a:prstDash val="sysDash"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12700">
                      <a:solidFill>
                        <a:schemeClr val="accent5"/>
                      </a:solidFill>
                      <a:prstDash val="sysDash"/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Sheet1!$B$28:$H$28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1644.6935999999998</c:v>
                      </c:pt>
                      <c:pt idx="1">
                        <c:v>1644.6935999999998</c:v>
                      </c:pt>
                      <c:pt idx="2">
                        <c:v>1644.6935999999998</c:v>
                      </c:pt>
                      <c:pt idx="3">
                        <c:v>1644.6935999999998</c:v>
                      </c:pt>
                      <c:pt idx="4">
                        <c:v>1644.6935999999998</c:v>
                      </c:pt>
                      <c:pt idx="5">
                        <c:v>1644.6935999999998</c:v>
                      </c:pt>
                      <c:pt idx="6">
                        <c:v>1644.6935999999998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ABFF-49E8-A9F3-0C8B0DE5A5AB}"/>
                  </c:ext>
                </c:extLst>
              </c15:ser>
            </c15:filteredLineSeries>
            <c15:filteredLineSeries>
              <c15:ser>
                <c:idx val="6"/>
                <c:order val="5"/>
                <c:tx>
                  <c:v>P100 - Data parallel</c:v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Sheet1!$H$4:$M$4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8719.3790775000034</c:v>
                      </c:pt>
                      <c:pt idx="1">
                        <c:v>4357.3731000000016</c:v>
                      </c:pt>
                      <c:pt idx="2">
                        <c:v>2239.5774618749997</c:v>
                      </c:pt>
                      <c:pt idx="3">
                        <c:v>1275.9071859375006</c:v>
                      </c:pt>
                      <c:pt idx="4">
                        <c:v>815.71351500000014</c:v>
                      </c:pt>
                      <c:pt idx="5">
                        <c:v>729.10493367187519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ABFF-49E8-A9F3-0C8B0DE5A5AB}"/>
                  </c:ext>
                </c:extLst>
              </c15:ser>
            </c15:filteredLineSeries>
            <c15:filteredLineSeries>
              <c15:ser>
                <c:idx val="7"/>
                <c:order val="6"/>
                <c:tx>
                  <c:v>P100 - Hybrid</c:v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Sheet1!$O$4:$T$4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597.77529749999985</c:v>
                      </c:pt>
                      <c:pt idx="1">
                        <c:v>596.15097749999995</c:v>
                      </c:pt>
                      <c:pt idx="2">
                        <c:v>588.5544618749999</c:v>
                      </c:pt>
                      <c:pt idx="3">
                        <c:v>587.55068625000001</c:v>
                      </c:pt>
                      <c:pt idx="4">
                        <c:v>589.64669953124985</c:v>
                      </c:pt>
                      <c:pt idx="5">
                        <c:v>595.91647265624977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6-ABFF-49E8-A9F3-0C8B0DE5A5AB}"/>
                  </c:ext>
                </c:extLst>
              </c15:ser>
            </c15:filteredLineSeries>
            <c15:filteredLineSeries>
              <c15:ser>
                <c:idx val="8"/>
                <c:order val="7"/>
                <c:tx>
                  <c:v>P100 - Model Parallel</c:v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Sheet1!$C$30:$I$30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1127.7993000000004</c:v>
                      </c:pt>
                      <c:pt idx="1">
                        <c:v>1127.7993000000004</c:v>
                      </c:pt>
                      <c:pt idx="2">
                        <c:v>1127.7993000000004</c:v>
                      </c:pt>
                      <c:pt idx="3">
                        <c:v>1127.7993000000004</c:v>
                      </c:pt>
                      <c:pt idx="4">
                        <c:v>1127.7993000000004</c:v>
                      </c:pt>
                      <c:pt idx="5">
                        <c:v>1127.7993000000004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7-ABFF-49E8-A9F3-0C8B0DE5A5AB}"/>
                  </c:ext>
                </c:extLst>
              </c15:ser>
            </c15:filteredLineSeries>
            <c15:filteredLineSeries>
              <c15:ser>
                <c:idx val="9"/>
                <c:order val="8"/>
                <c:tx>
                  <c:v>GTX 1080Ti - Data Parallel</c:v>
                </c:tx>
                <c:spPr>
                  <a:ln w="28575" cap="rnd">
                    <a:solidFill>
                      <a:schemeClr val="accent2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Sheet1!$G$2:$M$2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1">
                        <c:v>7736.8281150000021</c:v>
                      </c:pt>
                      <c:pt idx="2">
                        <c:v>3931.490876249999</c:v>
                      </c:pt>
                      <c:pt idx="3">
                        <c:v>2246.3101668749996</c:v>
                      </c:pt>
                      <c:pt idx="4">
                        <c:v>1397.4956953125004</c:v>
                      </c:pt>
                      <c:pt idx="5">
                        <c:v>1312.2563601562492</c:v>
                      </c:pt>
                      <c:pt idx="6">
                        <c:v>1405.7955468749999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8-ABFF-49E8-A9F3-0C8B0DE5A5AB}"/>
                  </c:ext>
                </c:extLst>
              </c15:ser>
            </c15:filteredLineSeries>
          </c:ext>
        </c:extLst>
      </c:lineChart>
      <c:catAx>
        <c:axId val="6070172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Batch</a:t>
                </a:r>
                <a:r>
                  <a:rPr lang="en-US" baseline="0"/>
                  <a:t> Size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7017592"/>
        <c:crosses val="autoZero"/>
        <c:auto val="1"/>
        <c:lblAlgn val="ctr"/>
        <c:lblOffset val="100"/>
        <c:noMultiLvlLbl val="0"/>
      </c:catAx>
      <c:valAx>
        <c:axId val="607017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for 1 epoch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7017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bg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GTX 1080Ti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1"/>
          <c:tx>
            <c:v>GTX 1080Ti - Hybrid</c:v>
          </c:tx>
          <c:spPr>
            <a:ln w="0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numRef>
              <c:f>Sheet1!$N$5:$T$5</c:f>
              <c:numCache>
                <c:formatCode>General</c:formatCode>
                <c:ptCount val="7"/>
                <c:pt idx="0">
                  <c:v>1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  <c:pt idx="6">
                  <c:v>256</c:v>
                </c:pt>
              </c:numCache>
            </c:numRef>
          </c:cat>
          <c:val>
            <c:numRef>
              <c:f>Sheet1!$N$2:$T$2</c:f>
              <c:numCache>
                <c:formatCode>General</c:formatCode>
                <c:ptCount val="7"/>
                <c:pt idx="0">
                  <c:v>1644.6935999999998</c:v>
                </c:pt>
                <c:pt idx="1">
                  <c:v>1188.9685800000002</c:v>
                </c:pt>
                <c:pt idx="2">
                  <c:v>1178.447767500001</c:v>
                </c:pt>
                <c:pt idx="3">
                  <c:v>1175.6649637500002</c:v>
                </c:pt>
                <c:pt idx="4">
                  <c:v>1166.0498690624995</c:v>
                </c:pt>
                <c:pt idx="5">
                  <c:v>1166.0025379687495</c:v>
                </c:pt>
                <c:pt idx="6">
                  <c:v>1169.9055468750003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41-4F58-8D5A-A95934F42F95}"/>
            </c:ext>
          </c:extLst>
        </c:ser>
        <c:ser>
          <c:idx val="4"/>
          <c:order val="3"/>
          <c:tx>
            <c:v>GTX 1080Ti - Model Parallel</c:v>
          </c:tx>
          <c:spPr>
            <a:ln w="158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12700">
                <a:solidFill>
                  <a:schemeClr val="accent5"/>
                </a:solidFill>
                <a:prstDash val="sysDash"/>
              </a:ln>
              <a:effectLst/>
            </c:spPr>
          </c:marker>
          <c:cat>
            <c:numRef>
              <c:f>Sheet1!$N$5:$T$5</c:f>
              <c:numCache>
                <c:formatCode>General</c:formatCode>
                <c:ptCount val="7"/>
                <c:pt idx="0">
                  <c:v>1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  <c:pt idx="6">
                  <c:v>256</c:v>
                </c:pt>
              </c:numCache>
            </c:numRef>
          </c:cat>
          <c:val>
            <c:numRef>
              <c:f>Sheet1!$B$28:$H$28</c:f>
              <c:numCache>
                <c:formatCode>General</c:formatCode>
                <c:ptCount val="7"/>
                <c:pt idx="0">
                  <c:v>1644.6935999999998</c:v>
                </c:pt>
                <c:pt idx="1">
                  <c:v>1644.6935999999998</c:v>
                </c:pt>
                <c:pt idx="2">
                  <c:v>1644.6935999999998</c:v>
                </c:pt>
                <c:pt idx="3">
                  <c:v>1644.6935999999998</c:v>
                </c:pt>
                <c:pt idx="4">
                  <c:v>1644.6935999999998</c:v>
                </c:pt>
                <c:pt idx="5">
                  <c:v>1644.6935999999998</c:v>
                </c:pt>
                <c:pt idx="6">
                  <c:v>1644.6935999999998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741-4F58-8D5A-A95934F42F95}"/>
            </c:ext>
          </c:extLst>
        </c:ser>
        <c:ser>
          <c:idx val="9"/>
          <c:order val="8"/>
          <c:tx>
            <c:v>GTX 1080Ti - Data Parallel</c:v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val>
            <c:numRef>
              <c:f>Sheet1!$G$2:$M$2</c:f>
              <c:numCache>
                <c:formatCode>General</c:formatCode>
                <c:ptCount val="7"/>
                <c:pt idx="1">
                  <c:v>7736.8281150000021</c:v>
                </c:pt>
                <c:pt idx="2">
                  <c:v>3931.490876249999</c:v>
                </c:pt>
                <c:pt idx="3">
                  <c:v>2246.3101668749996</c:v>
                </c:pt>
                <c:pt idx="4">
                  <c:v>1397.4956953125004</c:v>
                </c:pt>
                <c:pt idx="5">
                  <c:v>1312.2563601562492</c:v>
                </c:pt>
                <c:pt idx="6">
                  <c:v>1405.7955468749999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741-4F58-8D5A-A95934F42F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017264"/>
        <c:axId val="607017592"/>
        <c:extLst>
          <c:ext xmlns:c15="http://schemas.microsoft.com/office/drawing/2012/chart" uri="{02D57815-91ED-43cb-92C2-25804820EDAC}">
            <c15:filteredLineSeries>
              <c15:ser>
                <c:idx val="1"/>
                <c:order val="0"/>
                <c:tx>
                  <c:v>K40 - Data parallel</c:v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Sheet1!$H$3:$M$3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23358.558502500011</c:v>
                      </c:pt>
                      <c:pt idx="1">
                        <c:v>12792.019196250005</c:v>
                      </c:pt>
                      <c:pt idx="2">
                        <c:v>7295.6648474999993</c:v>
                      </c:pt>
                      <c:pt idx="3">
                        <c:v>4979.6357362500003</c:v>
                      </c:pt>
                      <c:pt idx="4">
                        <c:v>4205.0189062500012</c:v>
                      </c:pt>
                      <c:pt idx="5">
                        <c:v>4645.5684374999992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0741-4F58-8D5A-A95934F42F95}"/>
                  </c:ext>
                </c:extLst>
              </c15:ser>
            </c15:filteredLineSeries>
            <c15:filteredLineSeries>
              <c15:ser>
                <c:idx val="3"/>
                <c:order val="2"/>
                <c:tx>
                  <c:v>K40 - Hybrid</c:v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Sheet1!$O$3:$T$3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4649.8096049999986</c:v>
                      </c:pt>
                      <c:pt idx="1">
                        <c:v>4574.9561737499989</c:v>
                      </c:pt>
                      <c:pt idx="2">
                        <c:v>4548.3134531249989</c:v>
                      </c:pt>
                      <c:pt idx="3">
                        <c:v>4526.4921543750015</c:v>
                      </c:pt>
                      <c:pt idx="4">
                        <c:v>4515.7762500000008</c:v>
                      </c:pt>
                      <c:pt idx="5">
                        <c:v>4516.3010156249993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0741-4F58-8D5A-A95934F42F95}"/>
                  </c:ext>
                </c:extLst>
              </c15:ser>
            </c15:filteredLineSeries>
            <c15:filteredLineSeries>
              <c15:ser>
                <c:idx val="5"/>
                <c:order val="4"/>
                <c:tx>
                  <c:v>K40 - Model Parallel</c:v>
                </c:tx>
                <c:spPr>
                  <a:ln w="12700" cap="rnd">
                    <a:solidFill>
                      <a:schemeClr val="accent6"/>
                    </a:solidFill>
                    <a:prstDash val="sysDash"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12700">
                      <a:solidFill>
                        <a:schemeClr val="accent6"/>
                      </a:solidFill>
                      <a:prstDash val="sysDash"/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Sheet1!$C$29:$I$29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5523.1772400000009</c:v>
                      </c:pt>
                      <c:pt idx="1">
                        <c:v>5523.1772400000009</c:v>
                      </c:pt>
                      <c:pt idx="2">
                        <c:v>5523.1772400000009</c:v>
                      </c:pt>
                      <c:pt idx="3">
                        <c:v>5523.1772400000009</c:v>
                      </c:pt>
                      <c:pt idx="4">
                        <c:v>5523.1772400000009</c:v>
                      </c:pt>
                      <c:pt idx="5">
                        <c:v>5523.1772400000009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0741-4F58-8D5A-A95934F42F95}"/>
                  </c:ext>
                </c:extLst>
              </c15:ser>
            </c15:filteredLineSeries>
            <c15:filteredLineSeries>
              <c15:ser>
                <c:idx val="6"/>
                <c:order val="5"/>
                <c:tx>
                  <c:v>P100 - Data parallel</c:v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Sheet1!$H$4:$M$4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8719.3790775000034</c:v>
                      </c:pt>
                      <c:pt idx="1">
                        <c:v>4357.3731000000016</c:v>
                      </c:pt>
                      <c:pt idx="2">
                        <c:v>2239.5774618749997</c:v>
                      </c:pt>
                      <c:pt idx="3">
                        <c:v>1275.9071859375006</c:v>
                      </c:pt>
                      <c:pt idx="4">
                        <c:v>815.71351500000014</c:v>
                      </c:pt>
                      <c:pt idx="5">
                        <c:v>729.10493367187519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6-0741-4F58-8D5A-A95934F42F95}"/>
                  </c:ext>
                </c:extLst>
              </c15:ser>
            </c15:filteredLineSeries>
            <c15:filteredLineSeries>
              <c15:ser>
                <c:idx val="7"/>
                <c:order val="6"/>
                <c:tx>
                  <c:v>P100 - Hybrid</c:v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Sheet1!$O$4:$T$4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597.77529749999985</c:v>
                      </c:pt>
                      <c:pt idx="1">
                        <c:v>596.15097749999995</c:v>
                      </c:pt>
                      <c:pt idx="2">
                        <c:v>588.5544618749999</c:v>
                      </c:pt>
                      <c:pt idx="3">
                        <c:v>587.55068625000001</c:v>
                      </c:pt>
                      <c:pt idx="4">
                        <c:v>589.64669953124985</c:v>
                      </c:pt>
                      <c:pt idx="5">
                        <c:v>595.91647265624977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7-0741-4F58-8D5A-A95934F42F95}"/>
                  </c:ext>
                </c:extLst>
              </c15:ser>
            </c15:filteredLineSeries>
            <c15:filteredLineSeries>
              <c15:ser>
                <c:idx val="8"/>
                <c:order val="7"/>
                <c:tx>
                  <c:v>P100 - Model Parallel</c:v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Sheet1!$C$30:$I$30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1127.7993000000004</c:v>
                      </c:pt>
                      <c:pt idx="1">
                        <c:v>1127.7993000000004</c:v>
                      </c:pt>
                      <c:pt idx="2">
                        <c:v>1127.7993000000004</c:v>
                      </c:pt>
                      <c:pt idx="3">
                        <c:v>1127.7993000000004</c:v>
                      </c:pt>
                      <c:pt idx="4">
                        <c:v>1127.7993000000004</c:v>
                      </c:pt>
                      <c:pt idx="5">
                        <c:v>1127.7993000000004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8-0741-4F58-8D5A-A95934F42F95}"/>
                  </c:ext>
                </c:extLst>
              </c15:ser>
            </c15:filteredLineSeries>
          </c:ext>
        </c:extLst>
      </c:lineChart>
      <c:catAx>
        <c:axId val="6070172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Batch</a:t>
                </a:r>
                <a:r>
                  <a:rPr lang="en-US" baseline="0"/>
                  <a:t> Size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7017592"/>
        <c:crosses val="autoZero"/>
        <c:auto val="1"/>
        <c:lblAlgn val="ctr"/>
        <c:lblOffset val="100"/>
        <c:noMultiLvlLbl val="0"/>
      </c:catAx>
      <c:valAx>
        <c:axId val="607017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701726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egendEntry>
        <c:idx val="0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K40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K40 - Data parallel</c:v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Sheet1!$N$5:$T$5</c:f>
              <c:numCache>
                <c:formatCode>General</c:formatCode>
                <c:ptCount val="7"/>
                <c:pt idx="0">
                  <c:v>1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  <c:pt idx="6">
                  <c:v>256</c:v>
                </c:pt>
              </c:numCache>
            </c:numRef>
          </c:cat>
          <c:val>
            <c:numRef>
              <c:f>Sheet1!$G$3:$M$3</c:f>
              <c:numCache>
                <c:formatCode>General</c:formatCode>
                <c:ptCount val="7"/>
                <c:pt idx="1">
                  <c:v>23358.558502500011</c:v>
                </c:pt>
                <c:pt idx="2">
                  <c:v>12792.019196250005</c:v>
                </c:pt>
                <c:pt idx="3">
                  <c:v>7295.6648474999993</c:v>
                </c:pt>
                <c:pt idx="4">
                  <c:v>4979.6357362500003</c:v>
                </c:pt>
                <c:pt idx="5">
                  <c:v>4205.0189062500012</c:v>
                </c:pt>
                <c:pt idx="6">
                  <c:v>4645.5684374999992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CE-4033-B2F6-76393496A8AF}"/>
            </c:ext>
          </c:extLst>
        </c:ser>
        <c:ser>
          <c:idx val="3"/>
          <c:order val="2"/>
          <c:tx>
            <c:v>K40 - Hybrid</c:v>
          </c:tx>
          <c:spPr>
            <a:ln w="28575" cap="rnd">
              <a:solidFill>
                <a:schemeClr val="bg1">
                  <a:alpha val="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numRef>
              <c:f>Sheet1!$N$5:$T$5</c:f>
              <c:numCache>
                <c:formatCode>General</c:formatCode>
                <c:ptCount val="7"/>
                <c:pt idx="0">
                  <c:v>1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  <c:pt idx="6">
                  <c:v>256</c:v>
                </c:pt>
              </c:numCache>
            </c:numRef>
          </c:cat>
          <c:val>
            <c:numRef>
              <c:f>Sheet1!$N$3:$T$3</c:f>
              <c:numCache>
                <c:formatCode>General</c:formatCode>
                <c:ptCount val="7"/>
                <c:pt idx="0">
                  <c:v>5523.1772400000009</c:v>
                </c:pt>
                <c:pt idx="1">
                  <c:v>4649.8096049999986</c:v>
                </c:pt>
                <c:pt idx="2">
                  <c:v>4574.9561737499989</c:v>
                </c:pt>
                <c:pt idx="3">
                  <c:v>4548.3134531249989</c:v>
                </c:pt>
                <c:pt idx="4">
                  <c:v>4526.4921543750015</c:v>
                </c:pt>
                <c:pt idx="5">
                  <c:v>4515.7762500000008</c:v>
                </c:pt>
                <c:pt idx="6">
                  <c:v>4516.3010156249993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7CE-4033-B2F6-76393496A8AF}"/>
            </c:ext>
          </c:extLst>
        </c:ser>
        <c:ser>
          <c:idx val="5"/>
          <c:order val="4"/>
          <c:tx>
            <c:v>K40 - Model Parallel</c:v>
          </c:tx>
          <c:spPr>
            <a:ln w="158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12700">
                <a:solidFill>
                  <a:schemeClr val="accent6"/>
                </a:solidFill>
                <a:prstDash val="sysDash"/>
              </a:ln>
              <a:effectLst/>
            </c:spPr>
          </c:marker>
          <c:cat>
            <c:numRef>
              <c:f>Sheet1!$N$5:$T$5</c:f>
              <c:numCache>
                <c:formatCode>General</c:formatCode>
                <c:ptCount val="7"/>
                <c:pt idx="0">
                  <c:v>1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  <c:pt idx="6">
                  <c:v>256</c:v>
                </c:pt>
              </c:numCache>
            </c:numRef>
          </c:cat>
          <c:val>
            <c:numRef>
              <c:f>Sheet1!$B$29:$H$29</c:f>
              <c:numCache>
                <c:formatCode>General</c:formatCode>
                <c:ptCount val="7"/>
                <c:pt idx="0">
                  <c:v>5523.1772400000009</c:v>
                </c:pt>
                <c:pt idx="1">
                  <c:v>5523.1772400000009</c:v>
                </c:pt>
                <c:pt idx="2">
                  <c:v>5523.1772400000009</c:v>
                </c:pt>
                <c:pt idx="3">
                  <c:v>5523.1772400000009</c:v>
                </c:pt>
                <c:pt idx="4">
                  <c:v>5523.1772400000009</c:v>
                </c:pt>
                <c:pt idx="5">
                  <c:v>5523.1772400000009</c:v>
                </c:pt>
                <c:pt idx="6">
                  <c:v>5523.1772400000009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7CE-4033-B2F6-76393496A8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017264"/>
        <c:axId val="607017592"/>
        <c:extLst>
          <c:ext xmlns:c15="http://schemas.microsoft.com/office/drawing/2012/chart" uri="{02D57815-91ED-43cb-92C2-25804820EDAC}">
            <c15:filteredLineSeries>
              <c15:ser>
                <c:idx val="2"/>
                <c:order val="1"/>
                <c:tx>
                  <c:v>GTX 1080Ti - Hybrid</c:v>
                </c:tx>
                <c:spPr>
                  <a:ln w="28575" cap="rnd">
                    <a:solidFill>
                      <a:schemeClr val="accent5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Sheet1!$N$2:$T$2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1644.6935999999998</c:v>
                      </c:pt>
                      <c:pt idx="1">
                        <c:v>1188.9685800000002</c:v>
                      </c:pt>
                      <c:pt idx="2">
                        <c:v>1178.447767500001</c:v>
                      </c:pt>
                      <c:pt idx="3">
                        <c:v>1175.6649637500002</c:v>
                      </c:pt>
                      <c:pt idx="4">
                        <c:v>1166.0498690624995</c:v>
                      </c:pt>
                      <c:pt idx="5">
                        <c:v>1166.0025379687495</c:v>
                      </c:pt>
                      <c:pt idx="6">
                        <c:v>1169.9055468750003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07CE-4033-B2F6-76393496A8AF}"/>
                  </c:ext>
                </c:extLst>
              </c15:ser>
            </c15:filteredLineSeries>
            <c15:filteredLineSeries>
              <c15:ser>
                <c:idx val="4"/>
                <c:order val="3"/>
                <c:tx>
                  <c:v>GTX 1080Ti - Model Parallel</c:v>
                </c:tx>
                <c:spPr>
                  <a:ln w="12700" cap="rnd">
                    <a:solidFill>
                      <a:schemeClr val="tx1"/>
                    </a:solidFill>
                    <a:prstDash val="sysDash"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12700">
                      <a:solidFill>
                        <a:schemeClr val="accent5"/>
                      </a:solidFill>
                      <a:prstDash val="sysDash"/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Sheet1!$B$28:$H$28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1644.6935999999998</c:v>
                      </c:pt>
                      <c:pt idx="1">
                        <c:v>1644.6935999999998</c:v>
                      </c:pt>
                      <c:pt idx="2">
                        <c:v>1644.6935999999998</c:v>
                      </c:pt>
                      <c:pt idx="3">
                        <c:v>1644.6935999999998</c:v>
                      </c:pt>
                      <c:pt idx="4">
                        <c:v>1644.6935999999998</c:v>
                      </c:pt>
                      <c:pt idx="5">
                        <c:v>1644.6935999999998</c:v>
                      </c:pt>
                      <c:pt idx="6">
                        <c:v>1644.6935999999998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07CE-4033-B2F6-76393496A8AF}"/>
                  </c:ext>
                </c:extLst>
              </c15:ser>
            </c15:filteredLineSeries>
            <c15:filteredLineSeries>
              <c15:ser>
                <c:idx val="6"/>
                <c:order val="5"/>
                <c:tx>
                  <c:v>P100 - Data parallel</c:v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Sheet1!$H$4:$M$4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8719.3790775000034</c:v>
                      </c:pt>
                      <c:pt idx="1">
                        <c:v>4357.3731000000016</c:v>
                      </c:pt>
                      <c:pt idx="2">
                        <c:v>2239.5774618749997</c:v>
                      </c:pt>
                      <c:pt idx="3">
                        <c:v>1275.9071859375006</c:v>
                      </c:pt>
                      <c:pt idx="4">
                        <c:v>815.71351500000014</c:v>
                      </c:pt>
                      <c:pt idx="5">
                        <c:v>729.10493367187519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07CE-4033-B2F6-76393496A8AF}"/>
                  </c:ext>
                </c:extLst>
              </c15:ser>
            </c15:filteredLineSeries>
            <c15:filteredLineSeries>
              <c15:ser>
                <c:idx val="7"/>
                <c:order val="6"/>
                <c:tx>
                  <c:v>P100 - Hybrid</c:v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Sheet1!$O$4:$T$4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597.77529749999985</c:v>
                      </c:pt>
                      <c:pt idx="1">
                        <c:v>596.15097749999995</c:v>
                      </c:pt>
                      <c:pt idx="2">
                        <c:v>588.5544618749999</c:v>
                      </c:pt>
                      <c:pt idx="3">
                        <c:v>587.55068625000001</c:v>
                      </c:pt>
                      <c:pt idx="4">
                        <c:v>589.64669953124985</c:v>
                      </c:pt>
                      <c:pt idx="5">
                        <c:v>595.91647265624977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6-07CE-4033-B2F6-76393496A8AF}"/>
                  </c:ext>
                </c:extLst>
              </c15:ser>
            </c15:filteredLineSeries>
            <c15:filteredLineSeries>
              <c15:ser>
                <c:idx val="8"/>
                <c:order val="7"/>
                <c:tx>
                  <c:v>P100 - Model Parallel</c:v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Sheet1!$C$30:$I$30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1127.7993000000004</c:v>
                      </c:pt>
                      <c:pt idx="1">
                        <c:v>1127.7993000000004</c:v>
                      </c:pt>
                      <c:pt idx="2">
                        <c:v>1127.7993000000004</c:v>
                      </c:pt>
                      <c:pt idx="3">
                        <c:v>1127.7993000000004</c:v>
                      </c:pt>
                      <c:pt idx="4">
                        <c:v>1127.7993000000004</c:v>
                      </c:pt>
                      <c:pt idx="5">
                        <c:v>1127.7993000000004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7-07CE-4033-B2F6-76393496A8AF}"/>
                  </c:ext>
                </c:extLst>
              </c15:ser>
            </c15:filteredLineSeries>
            <c15:filteredLineSeries>
              <c15:ser>
                <c:idx val="9"/>
                <c:order val="8"/>
                <c:tx>
                  <c:v>GTX 1080Ti - Data Parallel</c:v>
                </c:tx>
                <c:spPr>
                  <a:ln w="28575" cap="rnd">
                    <a:solidFill>
                      <a:schemeClr val="accent2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Sheet1!$G$2:$M$2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1">
                        <c:v>7736.8281150000021</c:v>
                      </c:pt>
                      <c:pt idx="2">
                        <c:v>3931.490876249999</c:v>
                      </c:pt>
                      <c:pt idx="3">
                        <c:v>2246.3101668749996</c:v>
                      </c:pt>
                      <c:pt idx="4">
                        <c:v>1397.4956953125004</c:v>
                      </c:pt>
                      <c:pt idx="5">
                        <c:v>1312.2563601562492</c:v>
                      </c:pt>
                      <c:pt idx="6">
                        <c:v>1405.7955468749999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8-07CE-4033-B2F6-76393496A8AF}"/>
                  </c:ext>
                </c:extLst>
              </c15:ser>
            </c15:filteredLineSeries>
          </c:ext>
        </c:extLst>
      </c:lineChart>
      <c:catAx>
        <c:axId val="6070172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Batch</a:t>
                </a:r>
                <a:r>
                  <a:rPr lang="en-US" baseline="0"/>
                  <a:t> Size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7017592"/>
        <c:crosses val="autoZero"/>
        <c:auto val="1"/>
        <c:lblAlgn val="ctr"/>
        <c:lblOffset val="100"/>
        <c:noMultiLvlLbl val="0"/>
      </c:catAx>
      <c:valAx>
        <c:axId val="607017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for 1 epoch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7017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bg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P100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6"/>
          <c:order val="5"/>
          <c:tx>
            <c:v>P100 - Data parallel</c:v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Sheet1!$N$5:$T$5</c:f>
              <c:numCache>
                <c:formatCode>General</c:formatCode>
                <c:ptCount val="7"/>
                <c:pt idx="0">
                  <c:v>1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  <c:pt idx="6">
                  <c:v>256</c:v>
                </c:pt>
              </c:numCache>
            </c:numRef>
          </c:cat>
          <c:val>
            <c:numRef>
              <c:f>Sheet1!$G$4:$M$4</c:f>
              <c:numCache>
                <c:formatCode>General</c:formatCode>
                <c:ptCount val="7"/>
                <c:pt idx="1">
                  <c:v>8719.3790775000034</c:v>
                </c:pt>
                <c:pt idx="2">
                  <c:v>4357.3731000000016</c:v>
                </c:pt>
                <c:pt idx="3">
                  <c:v>2239.5774618749997</c:v>
                </c:pt>
                <c:pt idx="4">
                  <c:v>1275.9071859375006</c:v>
                </c:pt>
                <c:pt idx="5">
                  <c:v>815.71351500000014</c:v>
                </c:pt>
                <c:pt idx="6">
                  <c:v>729.10493367187519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3A-483D-9198-645A6BE9FA1C}"/>
            </c:ext>
          </c:extLst>
        </c:ser>
        <c:ser>
          <c:idx val="7"/>
          <c:order val="6"/>
          <c:tx>
            <c:v>P100 - Hybrid</c:v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numRef>
              <c:f>Sheet1!$N$5:$T$5</c:f>
              <c:numCache>
                <c:formatCode>General</c:formatCode>
                <c:ptCount val="7"/>
                <c:pt idx="0">
                  <c:v>1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  <c:pt idx="6">
                  <c:v>256</c:v>
                </c:pt>
              </c:numCache>
            </c:numRef>
          </c:cat>
          <c:val>
            <c:numRef>
              <c:f>Sheet1!$N$4:$T$4</c:f>
              <c:numCache>
                <c:formatCode>General</c:formatCode>
                <c:ptCount val="7"/>
                <c:pt idx="0">
                  <c:v>1127.7993000000004</c:v>
                </c:pt>
                <c:pt idx="1">
                  <c:v>597.77529749999985</c:v>
                </c:pt>
                <c:pt idx="2">
                  <c:v>596.15097749999995</c:v>
                </c:pt>
                <c:pt idx="3">
                  <c:v>588.5544618749999</c:v>
                </c:pt>
                <c:pt idx="4">
                  <c:v>587.55068625000001</c:v>
                </c:pt>
                <c:pt idx="5">
                  <c:v>589.64669953124985</c:v>
                </c:pt>
                <c:pt idx="6">
                  <c:v>595.91647265624977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43A-483D-9198-645A6BE9FA1C}"/>
            </c:ext>
          </c:extLst>
        </c:ser>
        <c:ser>
          <c:idx val="8"/>
          <c:order val="7"/>
          <c:tx>
            <c:v>P100 - Model Parallel</c:v>
          </c:tx>
          <c:spPr>
            <a:ln w="2222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numRef>
              <c:f>Sheet1!$N$5:$T$5</c:f>
              <c:numCache>
                <c:formatCode>General</c:formatCode>
                <c:ptCount val="7"/>
                <c:pt idx="0">
                  <c:v>1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  <c:pt idx="6">
                  <c:v>256</c:v>
                </c:pt>
              </c:numCache>
            </c:numRef>
          </c:cat>
          <c:val>
            <c:numRef>
              <c:f>Sheet1!$B$30:$H$30</c:f>
              <c:numCache>
                <c:formatCode>General</c:formatCode>
                <c:ptCount val="7"/>
                <c:pt idx="0">
                  <c:v>1127.7993000000004</c:v>
                </c:pt>
                <c:pt idx="1">
                  <c:v>1127.7993000000004</c:v>
                </c:pt>
                <c:pt idx="2">
                  <c:v>1127.7993000000004</c:v>
                </c:pt>
                <c:pt idx="3">
                  <c:v>1127.7993000000004</c:v>
                </c:pt>
                <c:pt idx="4">
                  <c:v>1127.7993000000004</c:v>
                </c:pt>
                <c:pt idx="5">
                  <c:v>1127.7993000000004</c:v>
                </c:pt>
                <c:pt idx="6">
                  <c:v>1127.7993000000004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43A-483D-9198-645A6BE9FA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017264"/>
        <c:axId val="607017592"/>
        <c:extLst>
          <c:ext xmlns:c15="http://schemas.microsoft.com/office/drawing/2012/chart" uri="{02D57815-91ED-43cb-92C2-25804820EDAC}">
            <c15:filteredLineSeries>
              <c15:ser>
                <c:idx val="1"/>
                <c:order val="0"/>
                <c:tx>
                  <c:v>K40 - Data parallel</c:v>
                </c:tx>
                <c:spPr>
                  <a:ln w="28575" cap="rnd">
                    <a:solidFill>
                      <a:schemeClr val="accent2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Sheet1!$G$3:$M$3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1">
                        <c:v>23358.558502500011</c:v>
                      </c:pt>
                      <c:pt idx="2">
                        <c:v>12792.019196250005</c:v>
                      </c:pt>
                      <c:pt idx="3">
                        <c:v>7295.6648474999993</c:v>
                      </c:pt>
                      <c:pt idx="4">
                        <c:v>4979.6357362500003</c:v>
                      </c:pt>
                      <c:pt idx="5">
                        <c:v>4205.0189062500012</c:v>
                      </c:pt>
                      <c:pt idx="6">
                        <c:v>4645.5684374999992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B43A-483D-9198-645A6BE9FA1C}"/>
                  </c:ext>
                </c:extLst>
              </c15:ser>
            </c15:filteredLineSeries>
            <c15:filteredLineSeries>
              <c15:ser>
                <c:idx val="2"/>
                <c:order val="1"/>
                <c:tx>
                  <c:v>GTX 1080Ti - Hybrid</c:v>
                </c:tx>
                <c:spPr>
                  <a:ln w="28575" cap="rnd">
                    <a:solidFill>
                      <a:schemeClr val="accent5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Sheet1!$N$2:$T$2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1644.6935999999998</c:v>
                      </c:pt>
                      <c:pt idx="1">
                        <c:v>1188.9685800000002</c:v>
                      </c:pt>
                      <c:pt idx="2">
                        <c:v>1178.447767500001</c:v>
                      </c:pt>
                      <c:pt idx="3">
                        <c:v>1175.6649637500002</c:v>
                      </c:pt>
                      <c:pt idx="4">
                        <c:v>1166.0498690624995</c:v>
                      </c:pt>
                      <c:pt idx="5">
                        <c:v>1166.0025379687495</c:v>
                      </c:pt>
                      <c:pt idx="6">
                        <c:v>1169.9055468750003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B43A-483D-9198-645A6BE9FA1C}"/>
                  </c:ext>
                </c:extLst>
              </c15:ser>
            </c15:filteredLineSeries>
            <c15:filteredLineSeries>
              <c15:ser>
                <c:idx val="3"/>
                <c:order val="2"/>
                <c:tx>
                  <c:v>K40 - Hybrid</c:v>
                </c:tx>
                <c:spPr>
                  <a:ln w="28575" cap="rnd">
                    <a:solidFill>
                      <a:schemeClr val="accent5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Sheet1!$N$3:$T$3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5523.1772400000009</c:v>
                      </c:pt>
                      <c:pt idx="1">
                        <c:v>4649.8096049999986</c:v>
                      </c:pt>
                      <c:pt idx="2">
                        <c:v>4574.9561737499989</c:v>
                      </c:pt>
                      <c:pt idx="3">
                        <c:v>4548.3134531249989</c:v>
                      </c:pt>
                      <c:pt idx="4">
                        <c:v>4526.4921543750015</c:v>
                      </c:pt>
                      <c:pt idx="5">
                        <c:v>4515.7762500000008</c:v>
                      </c:pt>
                      <c:pt idx="6">
                        <c:v>4516.3010156249993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B43A-483D-9198-645A6BE9FA1C}"/>
                  </c:ext>
                </c:extLst>
              </c15:ser>
            </c15:filteredLineSeries>
            <c15:filteredLineSeries>
              <c15:ser>
                <c:idx val="4"/>
                <c:order val="3"/>
                <c:tx>
                  <c:v>GTX 1080Ti - Model Parallel</c:v>
                </c:tx>
                <c:spPr>
                  <a:ln w="12700" cap="rnd">
                    <a:solidFill>
                      <a:schemeClr val="tx1"/>
                    </a:solidFill>
                    <a:prstDash val="sysDash"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12700">
                      <a:solidFill>
                        <a:schemeClr val="accent5"/>
                      </a:solidFill>
                      <a:prstDash val="sysDash"/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Sheet1!$B$28:$H$28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1644.6935999999998</c:v>
                      </c:pt>
                      <c:pt idx="1">
                        <c:v>1644.6935999999998</c:v>
                      </c:pt>
                      <c:pt idx="2">
                        <c:v>1644.6935999999998</c:v>
                      </c:pt>
                      <c:pt idx="3">
                        <c:v>1644.6935999999998</c:v>
                      </c:pt>
                      <c:pt idx="4">
                        <c:v>1644.6935999999998</c:v>
                      </c:pt>
                      <c:pt idx="5">
                        <c:v>1644.6935999999998</c:v>
                      </c:pt>
                      <c:pt idx="6">
                        <c:v>1644.6935999999998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6-B43A-483D-9198-645A6BE9FA1C}"/>
                  </c:ext>
                </c:extLst>
              </c15:ser>
            </c15:filteredLineSeries>
            <c15:filteredLineSeries>
              <c15:ser>
                <c:idx val="5"/>
                <c:order val="4"/>
                <c:tx>
                  <c:v>K40 - Model Parallel</c:v>
                </c:tx>
                <c:spPr>
                  <a:ln w="12700" cap="rnd">
                    <a:solidFill>
                      <a:schemeClr val="tx1"/>
                    </a:solidFill>
                    <a:prstDash val="sysDash"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12700">
                      <a:solidFill>
                        <a:schemeClr val="accent6"/>
                      </a:solidFill>
                      <a:prstDash val="sysDash"/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Sheet1!$B$29:$H$29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5523.1772400000009</c:v>
                      </c:pt>
                      <c:pt idx="1">
                        <c:v>5523.1772400000009</c:v>
                      </c:pt>
                      <c:pt idx="2">
                        <c:v>5523.1772400000009</c:v>
                      </c:pt>
                      <c:pt idx="3">
                        <c:v>5523.1772400000009</c:v>
                      </c:pt>
                      <c:pt idx="4">
                        <c:v>5523.1772400000009</c:v>
                      </c:pt>
                      <c:pt idx="5">
                        <c:v>5523.1772400000009</c:v>
                      </c:pt>
                      <c:pt idx="6">
                        <c:v>5523.1772400000009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7-B43A-483D-9198-645A6BE9FA1C}"/>
                  </c:ext>
                </c:extLst>
              </c15:ser>
            </c15:filteredLineSeries>
            <c15:filteredLineSeries>
              <c15:ser>
                <c:idx val="9"/>
                <c:order val="8"/>
                <c:tx>
                  <c:v>GTX 1080Ti - Data Parallel</c:v>
                </c:tx>
                <c:spPr>
                  <a:ln w="28575" cap="rnd">
                    <a:solidFill>
                      <a:schemeClr val="accent2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Sheet1!$G$2:$M$2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1">
                        <c:v>7736.8281150000021</c:v>
                      </c:pt>
                      <c:pt idx="2">
                        <c:v>3931.490876249999</c:v>
                      </c:pt>
                      <c:pt idx="3">
                        <c:v>2246.3101668749996</c:v>
                      </c:pt>
                      <c:pt idx="4">
                        <c:v>1397.4956953125004</c:v>
                      </c:pt>
                      <c:pt idx="5">
                        <c:v>1312.2563601562492</c:v>
                      </c:pt>
                      <c:pt idx="6">
                        <c:v>1405.7955468749999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8-B43A-483D-9198-645A6BE9FA1C}"/>
                  </c:ext>
                </c:extLst>
              </c15:ser>
            </c15:filteredLineSeries>
          </c:ext>
        </c:extLst>
      </c:lineChart>
      <c:catAx>
        <c:axId val="6070172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Batch</a:t>
                </a:r>
                <a:r>
                  <a:rPr lang="en-US" baseline="0"/>
                  <a:t> Size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7017592"/>
        <c:crosses val="autoZero"/>
        <c:auto val="1"/>
        <c:lblAlgn val="ctr"/>
        <c:lblOffset val="100"/>
        <c:noMultiLvlLbl val="0"/>
      </c:catAx>
      <c:valAx>
        <c:axId val="607017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7017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Forward Convolutio</a:t>
            </a:r>
            <a:r>
              <a:rPr lang="en-US" baseline="0"/>
              <a:t>n execution time</a:t>
            </a:r>
            <a:endParaRPr lang="en-US"/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cat>
            <c:numRef>
              <c:f>Sheet4!$R$10:$W$10</c:f>
              <c:numCache>
                <c:formatCode>General</c:formatCode>
                <c:ptCount val="6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</c:numCache>
            </c:numRef>
          </c:cat>
          <c:val>
            <c:numRef>
              <c:f>Sheet4!$B$12:$G$12</c:f>
              <c:numCache>
                <c:formatCode>General</c:formatCode>
                <c:ptCount val="6"/>
                <c:pt idx="0">
                  <c:v>0.35946</c:v>
                </c:pt>
                <c:pt idx="1">
                  <c:v>0.36387000000000003</c:v>
                </c:pt>
                <c:pt idx="2">
                  <c:v>0.45987</c:v>
                </c:pt>
                <c:pt idx="3">
                  <c:v>0.79683000000000004</c:v>
                </c:pt>
                <c:pt idx="4">
                  <c:v>1.2649999999999999</c:v>
                </c:pt>
                <c:pt idx="5">
                  <c:v>2.2707000000000002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8D6-46C0-964F-6EE8ED1D24B1}"/>
            </c:ext>
          </c:extLst>
        </c:ser>
        <c:ser>
          <c:idx val="1"/>
          <c:order val="1"/>
          <c:tx>
            <c:v>GTX 1080Ti</c:v>
          </c:tx>
          <c:spPr>
            <a:ln>
              <a:solidFill>
                <a:srgbClr val="002060"/>
              </a:solidFill>
            </a:ln>
          </c:spPr>
          <c:cat>
            <c:numRef>
              <c:f>Sheet4!$R$10:$W$10</c:f>
              <c:numCache>
                <c:formatCode>General</c:formatCode>
                <c:ptCount val="6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</c:numCache>
            </c:numRef>
          </c:cat>
          <c:val>
            <c:numRef>
              <c:f>Sheet4!$J$12:$O$12</c:f>
              <c:numCache>
                <c:formatCode>General</c:formatCode>
                <c:ptCount val="6"/>
                <c:pt idx="0">
                  <c:v>0.16617999999999999</c:v>
                </c:pt>
                <c:pt idx="1">
                  <c:v>0.16628000000000001</c:v>
                </c:pt>
                <c:pt idx="2">
                  <c:v>0.16871</c:v>
                </c:pt>
                <c:pt idx="3">
                  <c:v>0.27643000000000001</c:v>
                </c:pt>
                <c:pt idx="4">
                  <c:v>0.45922000000000002</c:v>
                </c:pt>
                <c:pt idx="5">
                  <c:v>0.72406000000000004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8D6-46C0-964F-6EE8ED1D24B1}"/>
            </c:ext>
          </c:extLst>
        </c:ser>
        <c:ser>
          <c:idx val="2"/>
          <c:order val="2"/>
          <c:tx>
            <c:v>P100</c:v>
          </c:tx>
          <c:spPr>
            <a:ln>
              <a:solidFill>
                <a:srgbClr val="00B0F0"/>
              </a:solidFill>
            </a:ln>
          </c:spPr>
          <c:cat>
            <c:numRef>
              <c:f>Sheet4!$R$10:$W$10</c:f>
              <c:numCache>
                <c:formatCode>General</c:formatCode>
                <c:ptCount val="6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</c:numCache>
            </c:numRef>
          </c:cat>
          <c:val>
            <c:numRef>
              <c:f>Sheet4!$R$12:$W$12</c:f>
              <c:numCache>
                <c:formatCode>General</c:formatCode>
                <c:ptCount val="6"/>
                <c:pt idx="0">
                  <c:v>0.33807700000000002</c:v>
                </c:pt>
                <c:pt idx="1">
                  <c:v>0.33820600000000001</c:v>
                </c:pt>
                <c:pt idx="2">
                  <c:v>0.33817399999999997</c:v>
                </c:pt>
                <c:pt idx="3">
                  <c:v>0.33052599999999999</c:v>
                </c:pt>
                <c:pt idx="4">
                  <c:v>0.64556400000000003</c:v>
                </c:pt>
                <c:pt idx="5">
                  <c:v>0.96693799999999996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8D6-46C0-964F-6EE8ED1D24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1834880"/>
        <c:axId val="141845248"/>
      </c:lineChart>
      <c:catAx>
        <c:axId val="1418348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output channels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41845248"/>
        <c:crosses val="autoZero"/>
        <c:auto val="1"/>
        <c:lblAlgn val="ctr"/>
        <c:lblOffset val="100"/>
        <c:noMultiLvlLbl val="0"/>
      </c:catAx>
      <c:valAx>
        <c:axId val="14184524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Kernel executio</a:t>
                </a:r>
                <a:r>
                  <a:rPr lang="en-US" baseline="0"/>
                  <a:t>n time</a:t>
                </a:r>
                <a:endParaRPr lang="en-US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41834880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K40 - Execution</a:t>
            </a:r>
            <a:r>
              <a:rPr lang="en-US" baseline="0" dirty="0"/>
              <a:t> Time vs Batch size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K40 - Data parallel</c:v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Sheet1!$N$5:$T$5</c:f>
              <c:numCache>
                <c:formatCode>General</c:formatCode>
                <c:ptCount val="7"/>
                <c:pt idx="0">
                  <c:v>1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  <c:pt idx="6">
                  <c:v>256</c:v>
                </c:pt>
              </c:numCache>
            </c:numRef>
          </c:cat>
          <c:val>
            <c:numRef>
              <c:f>Sheet1!$G$3:$M$3</c:f>
              <c:numCache>
                <c:formatCode>General</c:formatCode>
                <c:ptCount val="7"/>
                <c:pt idx="1">
                  <c:v>23358.558502500011</c:v>
                </c:pt>
                <c:pt idx="2">
                  <c:v>12792.019196250005</c:v>
                </c:pt>
                <c:pt idx="3">
                  <c:v>7295.6648474999993</c:v>
                </c:pt>
                <c:pt idx="4">
                  <c:v>4979.6357362500003</c:v>
                </c:pt>
                <c:pt idx="5">
                  <c:v>4205.0189062500012</c:v>
                </c:pt>
                <c:pt idx="6">
                  <c:v>4645.5684374999992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5D-4531-BDC8-0CE724690500}"/>
            </c:ext>
          </c:extLst>
        </c:ser>
        <c:ser>
          <c:idx val="3"/>
          <c:order val="2"/>
          <c:tx>
            <c:v>K40 - Hybrid</c:v>
          </c:tx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Sheet1!$N$5:$T$5</c:f>
              <c:numCache>
                <c:formatCode>General</c:formatCode>
                <c:ptCount val="7"/>
                <c:pt idx="0">
                  <c:v>1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  <c:pt idx="6">
                  <c:v>256</c:v>
                </c:pt>
              </c:numCache>
            </c:numRef>
          </c:cat>
          <c:val>
            <c:numRef>
              <c:f>Sheet1!$N$3:$T$3</c:f>
              <c:numCache>
                <c:formatCode>General</c:formatCode>
                <c:ptCount val="7"/>
                <c:pt idx="0">
                  <c:v>5523.1772400000009</c:v>
                </c:pt>
                <c:pt idx="1">
                  <c:v>4649.8096049999986</c:v>
                </c:pt>
                <c:pt idx="2">
                  <c:v>4574.9561737499989</c:v>
                </c:pt>
                <c:pt idx="3">
                  <c:v>4548.3134531249989</c:v>
                </c:pt>
                <c:pt idx="4">
                  <c:v>4526.4921543750015</c:v>
                </c:pt>
                <c:pt idx="5">
                  <c:v>4515.7762500000008</c:v>
                </c:pt>
                <c:pt idx="6">
                  <c:v>4516.3010156249993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85D-4531-BDC8-0CE724690500}"/>
            </c:ext>
          </c:extLst>
        </c:ser>
        <c:ser>
          <c:idx val="5"/>
          <c:order val="4"/>
          <c:tx>
            <c:v>K40 - Model Parallel</c:v>
          </c:tx>
          <c:spPr>
            <a:ln w="158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12700">
                <a:solidFill>
                  <a:schemeClr val="accent6"/>
                </a:solidFill>
                <a:prstDash val="sysDash"/>
              </a:ln>
              <a:effectLst/>
            </c:spPr>
          </c:marker>
          <c:cat>
            <c:numRef>
              <c:f>Sheet1!$N$5:$T$5</c:f>
              <c:numCache>
                <c:formatCode>General</c:formatCode>
                <c:ptCount val="7"/>
                <c:pt idx="0">
                  <c:v>1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  <c:pt idx="6">
                  <c:v>256</c:v>
                </c:pt>
              </c:numCache>
            </c:numRef>
          </c:cat>
          <c:val>
            <c:numRef>
              <c:f>Sheet1!$B$29:$H$29</c:f>
              <c:numCache>
                <c:formatCode>General</c:formatCode>
                <c:ptCount val="7"/>
                <c:pt idx="0">
                  <c:v>5523.1772400000009</c:v>
                </c:pt>
                <c:pt idx="1">
                  <c:v>5523.1772400000009</c:v>
                </c:pt>
                <c:pt idx="2">
                  <c:v>5523.1772400000009</c:v>
                </c:pt>
                <c:pt idx="3">
                  <c:v>5523.1772400000009</c:v>
                </c:pt>
                <c:pt idx="4">
                  <c:v>5523.1772400000009</c:v>
                </c:pt>
                <c:pt idx="5">
                  <c:v>5523.1772400000009</c:v>
                </c:pt>
                <c:pt idx="6">
                  <c:v>5523.1772400000009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85D-4531-BDC8-0CE7246905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017264"/>
        <c:axId val="607017592"/>
        <c:extLst>
          <c:ext xmlns:c15="http://schemas.microsoft.com/office/drawing/2012/chart" uri="{02D57815-91ED-43cb-92C2-25804820EDAC}">
            <c15:filteredLineSeries>
              <c15:ser>
                <c:idx val="2"/>
                <c:order val="1"/>
                <c:tx>
                  <c:v>GTX 1080Ti - Hybrid</c:v>
                </c:tx>
                <c:spPr>
                  <a:ln w="28575" cap="rnd">
                    <a:solidFill>
                      <a:schemeClr val="accent5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Sheet1!$N$2:$T$2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1644.6935999999998</c:v>
                      </c:pt>
                      <c:pt idx="1">
                        <c:v>1188.9685800000002</c:v>
                      </c:pt>
                      <c:pt idx="2">
                        <c:v>1178.447767500001</c:v>
                      </c:pt>
                      <c:pt idx="3">
                        <c:v>1175.6649637500002</c:v>
                      </c:pt>
                      <c:pt idx="4">
                        <c:v>1166.0498690624995</c:v>
                      </c:pt>
                      <c:pt idx="5">
                        <c:v>1166.0025379687495</c:v>
                      </c:pt>
                      <c:pt idx="6">
                        <c:v>1169.9055468750003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B85D-4531-BDC8-0CE724690500}"/>
                  </c:ext>
                </c:extLst>
              </c15:ser>
            </c15:filteredLineSeries>
            <c15:filteredLineSeries>
              <c15:ser>
                <c:idx val="4"/>
                <c:order val="3"/>
                <c:tx>
                  <c:v>GTX 1080Ti - Model Parallel</c:v>
                </c:tx>
                <c:spPr>
                  <a:ln w="12700" cap="rnd">
                    <a:solidFill>
                      <a:schemeClr val="tx1"/>
                    </a:solidFill>
                    <a:prstDash val="sysDash"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12700">
                      <a:solidFill>
                        <a:schemeClr val="accent5"/>
                      </a:solidFill>
                      <a:prstDash val="sysDash"/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Sheet1!$B$28:$H$28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1644.6935999999998</c:v>
                      </c:pt>
                      <c:pt idx="1">
                        <c:v>1644.6935999999998</c:v>
                      </c:pt>
                      <c:pt idx="2">
                        <c:v>1644.6935999999998</c:v>
                      </c:pt>
                      <c:pt idx="3">
                        <c:v>1644.6935999999998</c:v>
                      </c:pt>
                      <c:pt idx="4">
                        <c:v>1644.6935999999998</c:v>
                      </c:pt>
                      <c:pt idx="5">
                        <c:v>1644.6935999999998</c:v>
                      </c:pt>
                      <c:pt idx="6">
                        <c:v>1644.6935999999998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B85D-4531-BDC8-0CE724690500}"/>
                  </c:ext>
                </c:extLst>
              </c15:ser>
            </c15:filteredLineSeries>
            <c15:filteredLineSeries>
              <c15:ser>
                <c:idx val="6"/>
                <c:order val="5"/>
                <c:tx>
                  <c:v>P100 - Data parallel</c:v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Sheet1!$H$4:$M$4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8719.3790775000034</c:v>
                      </c:pt>
                      <c:pt idx="1">
                        <c:v>4357.3731000000016</c:v>
                      </c:pt>
                      <c:pt idx="2">
                        <c:v>2239.5774618749997</c:v>
                      </c:pt>
                      <c:pt idx="3">
                        <c:v>1275.9071859375006</c:v>
                      </c:pt>
                      <c:pt idx="4">
                        <c:v>815.71351500000014</c:v>
                      </c:pt>
                      <c:pt idx="5">
                        <c:v>729.10493367187519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B85D-4531-BDC8-0CE724690500}"/>
                  </c:ext>
                </c:extLst>
              </c15:ser>
            </c15:filteredLineSeries>
            <c15:filteredLineSeries>
              <c15:ser>
                <c:idx val="7"/>
                <c:order val="6"/>
                <c:tx>
                  <c:v>P100 - Hybrid</c:v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Sheet1!$O$4:$T$4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597.77529749999985</c:v>
                      </c:pt>
                      <c:pt idx="1">
                        <c:v>596.15097749999995</c:v>
                      </c:pt>
                      <c:pt idx="2">
                        <c:v>588.5544618749999</c:v>
                      </c:pt>
                      <c:pt idx="3">
                        <c:v>587.55068625000001</c:v>
                      </c:pt>
                      <c:pt idx="4">
                        <c:v>589.64669953124985</c:v>
                      </c:pt>
                      <c:pt idx="5">
                        <c:v>595.91647265624977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6-B85D-4531-BDC8-0CE724690500}"/>
                  </c:ext>
                </c:extLst>
              </c15:ser>
            </c15:filteredLineSeries>
            <c15:filteredLineSeries>
              <c15:ser>
                <c:idx val="8"/>
                <c:order val="7"/>
                <c:tx>
                  <c:v>P100 - Model Parallel</c:v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Sheet1!$N$5:$T$5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8</c:v>
                      </c:pt>
                      <c:pt idx="2">
                        <c:v>16</c:v>
                      </c:pt>
                      <c:pt idx="3">
                        <c:v>32</c:v>
                      </c:pt>
                      <c:pt idx="4">
                        <c:v>64</c:v>
                      </c:pt>
                      <c:pt idx="5">
                        <c:v>128</c:v>
                      </c:pt>
                      <c:pt idx="6">
                        <c:v>256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Sheet1!$C$30:$I$30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1127.7993000000004</c:v>
                      </c:pt>
                      <c:pt idx="1">
                        <c:v>1127.7993000000004</c:v>
                      </c:pt>
                      <c:pt idx="2">
                        <c:v>1127.7993000000004</c:v>
                      </c:pt>
                      <c:pt idx="3">
                        <c:v>1127.7993000000004</c:v>
                      </c:pt>
                      <c:pt idx="4">
                        <c:v>1127.7993000000004</c:v>
                      </c:pt>
                      <c:pt idx="5">
                        <c:v>1127.7993000000004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7-B85D-4531-BDC8-0CE724690500}"/>
                  </c:ext>
                </c:extLst>
              </c15:ser>
            </c15:filteredLineSeries>
            <c15:filteredLineSeries>
              <c15:ser>
                <c:idx val="9"/>
                <c:order val="8"/>
                <c:tx>
                  <c:v>GTX 1080Ti - Data Parallel</c:v>
                </c:tx>
                <c:spPr>
                  <a:ln w="28575" cap="rnd">
                    <a:solidFill>
                      <a:schemeClr val="accent2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Sheet1!$G$2:$M$2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1">
                        <c:v>7736.8281150000021</c:v>
                      </c:pt>
                      <c:pt idx="2">
                        <c:v>3931.490876249999</c:v>
                      </c:pt>
                      <c:pt idx="3">
                        <c:v>2246.3101668749996</c:v>
                      </c:pt>
                      <c:pt idx="4">
                        <c:v>1397.4956953125004</c:v>
                      </c:pt>
                      <c:pt idx="5">
                        <c:v>1312.2563601562492</c:v>
                      </c:pt>
                      <c:pt idx="6">
                        <c:v>1405.7955468749999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8-B85D-4531-BDC8-0CE724690500}"/>
                  </c:ext>
                </c:extLst>
              </c15:ser>
            </c15:filteredLineSeries>
          </c:ext>
        </c:extLst>
      </c:lineChart>
      <c:catAx>
        <c:axId val="6070172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Batch</a:t>
                </a:r>
                <a:r>
                  <a:rPr lang="en-US" baseline="0"/>
                  <a:t> Size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7017592"/>
        <c:crosses val="autoZero"/>
        <c:auto val="1"/>
        <c:lblAlgn val="ctr"/>
        <c:lblOffset val="100"/>
        <c:noMultiLvlLbl val="0"/>
      </c:catAx>
      <c:valAx>
        <c:axId val="607017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for 1 epoch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7017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0.61654</cdr:x>
      <cdr:y>0.5768</cdr:y>
    </cdr:from>
    <cdr:to>
      <cdr:x>0.61654</cdr:x>
      <cdr:y>0.72727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464E8020-5B06-4F78-90E9-ECE6F827D960}"/>
            </a:ext>
          </a:extLst>
        </cdr:cNvPr>
        <cdr:cNvCxnSpPr/>
      </cdr:nvCxnSpPr>
      <cdr:spPr>
        <a:xfrm xmlns:a="http://schemas.openxmlformats.org/drawingml/2006/main">
          <a:off x="3124200" y="1752600"/>
          <a:ext cx="0" cy="457200"/>
        </a:xfrm>
        <a:prstGeom xmlns:a="http://schemas.openxmlformats.org/drawingml/2006/main" prst="line">
          <a:avLst/>
        </a:prstGeom>
        <a:ln xmlns:a="http://schemas.openxmlformats.org/drawingml/2006/main" w="15875">
          <a:solidFill>
            <a:srgbClr val="00B0F0"/>
          </a:solidFill>
          <a:prstDash val="sysDash"/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0.4812</cdr:x>
      <cdr:y>0.60188</cdr:y>
    </cdr:from>
    <cdr:to>
      <cdr:x>0.4812</cdr:x>
      <cdr:y>0.72727</cdr:y>
    </cdr:to>
    <cdr:cxnSp macro="">
      <cdr:nvCxnSpPr>
        <cdr:cNvPr id="5" name="Straight Connector 4">
          <a:extLst xmlns:a="http://schemas.openxmlformats.org/drawingml/2006/main">
            <a:ext uri="{FF2B5EF4-FFF2-40B4-BE49-F238E27FC236}">
              <a16:creationId xmlns:a16="http://schemas.microsoft.com/office/drawing/2014/main" id="{74C6853D-6132-4260-8EE2-A9A009DFAA91}"/>
            </a:ext>
          </a:extLst>
        </cdr:cNvPr>
        <cdr:cNvCxnSpPr/>
      </cdr:nvCxnSpPr>
      <cdr:spPr>
        <a:xfrm xmlns:a="http://schemas.openxmlformats.org/drawingml/2006/main">
          <a:off x="2438400" y="1828800"/>
          <a:ext cx="0" cy="381000"/>
        </a:xfrm>
        <a:prstGeom xmlns:a="http://schemas.openxmlformats.org/drawingml/2006/main" prst="line">
          <a:avLst/>
        </a:prstGeom>
        <a:ln xmlns:a="http://schemas.openxmlformats.org/drawingml/2006/main" w="15875">
          <a:solidFill>
            <a:srgbClr val="002060"/>
          </a:solidFill>
          <a:prstDash val="sysDash"/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0.33898</cdr:x>
      <cdr:y>0.61111</cdr:y>
    </cdr:from>
    <cdr:to>
      <cdr:x>0.33898</cdr:x>
      <cdr:y>0.69444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8247240F-D5B3-48B0-BA0A-DF4CD34C4EB8}"/>
            </a:ext>
          </a:extLst>
        </cdr:cNvPr>
        <cdr:cNvCxnSpPr/>
      </cdr:nvCxnSpPr>
      <cdr:spPr>
        <a:xfrm xmlns:a="http://schemas.openxmlformats.org/drawingml/2006/main">
          <a:off x="1524000" y="1676400"/>
          <a:ext cx="0" cy="228600"/>
        </a:xfrm>
        <a:prstGeom xmlns:a="http://schemas.openxmlformats.org/drawingml/2006/main" prst="line">
          <a:avLst/>
        </a:prstGeom>
        <a:ln xmlns:a="http://schemas.openxmlformats.org/drawingml/2006/main" w="15875">
          <a:prstDash val="sysDash"/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0.62712</cdr:x>
      <cdr:y>0.61111</cdr:y>
    </cdr:from>
    <cdr:to>
      <cdr:x>0.62712</cdr:x>
      <cdr:y>0.69444</cdr:y>
    </cdr:to>
    <cdr:cxnSp macro="">
      <cdr:nvCxnSpPr>
        <cdr:cNvPr id="6" name="Straight Connector 5">
          <a:extLst xmlns:a="http://schemas.openxmlformats.org/drawingml/2006/main">
            <a:ext uri="{FF2B5EF4-FFF2-40B4-BE49-F238E27FC236}">
              <a16:creationId xmlns:a16="http://schemas.microsoft.com/office/drawing/2014/main" id="{030FD0F6-997D-4F6B-BF64-E80D0CAB4DF0}"/>
            </a:ext>
          </a:extLst>
        </cdr:cNvPr>
        <cdr:cNvCxnSpPr/>
      </cdr:nvCxnSpPr>
      <cdr:spPr>
        <a:xfrm xmlns:a="http://schemas.openxmlformats.org/drawingml/2006/main">
          <a:off x="2819400" y="1676400"/>
          <a:ext cx="0" cy="228600"/>
        </a:xfrm>
        <a:prstGeom xmlns:a="http://schemas.openxmlformats.org/drawingml/2006/main" prst="line">
          <a:avLst/>
        </a:prstGeom>
        <a:ln xmlns:a="http://schemas.openxmlformats.org/drawingml/2006/main" w="15875">
          <a:solidFill>
            <a:srgbClr val="00B0F0"/>
          </a:solidFill>
          <a:prstDash val="sysDash"/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0.49153</cdr:x>
      <cdr:y>0.63889</cdr:y>
    </cdr:from>
    <cdr:to>
      <cdr:x>0.49153</cdr:x>
      <cdr:y>0.69444</cdr:y>
    </cdr:to>
    <cdr:cxnSp macro="">
      <cdr:nvCxnSpPr>
        <cdr:cNvPr id="8" name="Straight Connector 7">
          <a:extLst xmlns:a="http://schemas.openxmlformats.org/drawingml/2006/main">
            <a:ext uri="{FF2B5EF4-FFF2-40B4-BE49-F238E27FC236}">
              <a16:creationId xmlns:a16="http://schemas.microsoft.com/office/drawing/2014/main" id="{92910C0D-BFE9-4C3A-A024-19B57E62B0FD}"/>
            </a:ext>
          </a:extLst>
        </cdr:cNvPr>
        <cdr:cNvCxnSpPr/>
      </cdr:nvCxnSpPr>
      <cdr:spPr>
        <a:xfrm xmlns:a="http://schemas.openxmlformats.org/drawingml/2006/main">
          <a:off x="2209800" y="1752600"/>
          <a:ext cx="0" cy="152400"/>
        </a:xfrm>
        <a:prstGeom xmlns:a="http://schemas.openxmlformats.org/drawingml/2006/main" prst="line">
          <a:avLst/>
        </a:prstGeom>
        <a:ln xmlns:a="http://schemas.openxmlformats.org/drawingml/2006/main" w="15875">
          <a:solidFill>
            <a:srgbClr val="002060"/>
          </a:solidFill>
          <a:prstDash val="sysDash"/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5/17/2019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99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11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7AF9D-460E-4820-AE77-32534BDD0C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34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77724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7360"/>
            <a:ext cx="8229600" cy="29489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783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88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750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964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138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7478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1650"/>
            <a:ext cx="8229600" cy="2914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247774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33550"/>
            <a:ext cx="40386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3550"/>
            <a:ext cx="40386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915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91440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14401"/>
            <a:ext cx="5111750" cy="39433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853804"/>
            <a:ext cx="3008313" cy="30039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9052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643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330304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4036618" y="-131364"/>
            <a:ext cx="2571750" cy="68349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81915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343"/>
            <a:ext cx="7772400" cy="110299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331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9530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/>
              <a:t>Insert your</a:t>
            </a:r>
            <a:br>
              <a:rPr lang="en-US" dirty="0"/>
            </a:br>
            <a:r>
              <a:rPr lang="en-US" dirty="0"/>
              <a:t>headline here</a:t>
            </a:r>
            <a:br>
              <a:rPr lang="en-US" dirty="0"/>
            </a:br>
            <a:r>
              <a:rPr lang="en-US" dirty="0"/>
              <a:t>up to 3 lines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9530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Insert your subtitle or any additional description text here up to</a:t>
            </a:r>
            <a:br>
              <a:rPr lang="en-US" dirty="0"/>
            </a:br>
            <a:r>
              <a:rPr lang="en-US" dirty="0"/>
              <a:t>two lines of text or you can delete this text box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9"/>
          <p:cNvSpPr txBox="1">
            <a:spLocks/>
          </p:cNvSpPr>
          <p:nvPr userDrawn="1"/>
        </p:nvSpPr>
        <p:spPr>
          <a:xfrm>
            <a:off x="490384" y="41719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Presenter or speaker name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Position/Role,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6" name="Text Placeholder 9"/>
          <p:cNvSpPr txBox="1">
            <a:spLocks/>
          </p:cNvSpPr>
          <p:nvPr userDrawn="1"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Month 20xx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03322918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800" b="1" i="0" kern="800" cap="all" normalizeH="0" baseline="0">
          <a:solidFill>
            <a:schemeClr val="bg1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400" b="0" i="0" kern="1200" baseline="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191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53778"/>
            <a:ext cx="8229600" cy="3280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286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0210"/>
            <a:ext cx="82296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7" r:id="rId5"/>
    <p:sldLayoutId id="214748366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atchchaos/CUDA-CN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s.nvidia.com/blog/2016/08/22/difference-deep-learning-training-inference-ai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MAY 2019</a:t>
            </a:r>
            <a:endParaRPr lang="en-US" sz="1200" b="0" dirty="0"/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EFFICIENT DATA PARTITIONING FOR NEURAL NETWORKS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400"/>
          </a:xfrm>
          <a:prstGeom prst="rect">
            <a:avLst/>
          </a:prstGeom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231A4C5-2256-4AD8-A1D9-BFB2D56E5A94}"/>
              </a:ext>
            </a:extLst>
          </p:cNvPr>
          <p:cNvSpPr txBox="1">
            <a:spLocks/>
          </p:cNvSpPr>
          <p:nvPr/>
        </p:nvSpPr>
        <p:spPr>
          <a:xfrm>
            <a:off x="519512" y="383286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 err="1">
                <a:latin typeface="Arial Black" charset="0"/>
              </a:rPr>
              <a:t>SaURABH</a:t>
            </a:r>
            <a:r>
              <a:rPr lang="en-US" sz="1050" b="0" i="0" cap="all" baseline="0" dirty="0">
                <a:latin typeface="Arial Black" charset="0"/>
              </a:rPr>
              <a:t> GUPTA, AJAY KRISHNA ANANDA KUMAR, RESHMA RAJARAMA NAYAK</a:t>
            </a:r>
          </a:p>
        </p:txBody>
      </p:sp>
    </p:spTree>
    <p:extLst>
      <p:ext uri="{BB962C8B-B14F-4D97-AF65-F5344CB8AC3E}">
        <p14:creationId xmlns:p14="http://schemas.microsoft.com/office/powerpoint/2010/main" val="247584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A0BA8-FB71-42D0-9179-370BB702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0550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05B42-34BE-4376-80B3-D905F54FA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328017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Developed three CNN architectures : Lenet-5, </a:t>
            </a:r>
            <a:r>
              <a:rPr lang="en-US" sz="2400" dirty="0" err="1"/>
              <a:t>AlexNet</a:t>
            </a:r>
            <a:r>
              <a:rPr lang="en-US" sz="2400" dirty="0"/>
              <a:t>, ResNet-18</a:t>
            </a:r>
          </a:p>
          <a:p>
            <a:r>
              <a:rPr lang="en-US" sz="2400" dirty="0"/>
              <a:t>CUDA kernel for fused Convolutional layer : forward and backward input gradient propagation supporting different data layout.</a:t>
            </a:r>
          </a:p>
          <a:p>
            <a:r>
              <a:rPr lang="en-US" sz="2400" dirty="0"/>
              <a:t>Explored three different GPU architectures and their performance implications</a:t>
            </a:r>
          </a:p>
          <a:p>
            <a:r>
              <a:rPr lang="en-US" sz="2400" dirty="0"/>
              <a:t>Multi-GPU implementation of </a:t>
            </a:r>
            <a:r>
              <a:rPr lang="en-US" sz="2400" dirty="0" err="1"/>
              <a:t>AlexNet</a:t>
            </a:r>
            <a:r>
              <a:rPr lang="en-US" sz="2400" dirty="0"/>
              <a:t> and communication overhead analysis on 2 and 4 GPUs</a:t>
            </a:r>
          </a:p>
        </p:txBody>
      </p:sp>
    </p:spTree>
    <p:extLst>
      <p:ext uri="{BB962C8B-B14F-4D97-AF65-F5344CB8AC3E}">
        <p14:creationId xmlns:p14="http://schemas.microsoft.com/office/powerpoint/2010/main" val="353104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590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Machine configurations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3769212"/>
              </p:ext>
            </p:extLst>
          </p:nvPr>
        </p:nvGraphicFramePr>
        <p:xfrm>
          <a:off x="685800" y="1885950"/>
          <a:ext cx="73152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80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2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Property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 Tesla K40s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 GeForce GTX 1080 Ti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 Tesla P100-PCIE-16GB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CUDA Compute capability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Number of SMs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  Total amount of global memory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11440 MBytes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11178 MBytes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16281 Mbytes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CUDA Cores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2880 CUDA Cores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3584 CUDA Cores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3584 CUDA Cores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  GPU Max Clock rate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745 MHz (0.75 GHz)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1582 MHz (1.58 GHz)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1329 MHz (1.33 GHz)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  Memory Clock rate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3004 Mhz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5505 Mhz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715 Mhz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  Memory Bus Width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384-bit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352-bit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4096-bit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  L2 Cache Size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1572864 bytes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2883584 bytes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4194304 bytes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  Total amount of shared memory per block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49152 bytes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49152 bytes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49152 bytes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718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666750"/>
            <a:ext cx="8915400" cy="85725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CNN architectures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FA076E-770C-40D6-9795-44BBD6890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367137"/>
              </p:ext>
            </p:extLst>
          </p:nvPr>
        </p:nvGraphicFramePr>
        <p:xfrm>
          <a:off x="2222500" y="2343150"/>
          <a:ext cx="4711700" cy="150876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3540051422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851966194"/>
                    </a:ext>
                  </a:extLst>
                </a:gridCol>
                <a:gridCol w="1892300">
                  <a:extLst>
                    <a:ext uri="{9D8B030D-6E8A-4147-A177-3AD203B41FA5}">
                      <a16:colId xmlns:a16="http://schemas.microsoft.com/office/drawing/2014/main" val="3097247483"/>
                    </a:ext>
                  </a:extLst>
                </a:gridCol>
              </a:tblGrid>
              <a:tr h="3771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Neural Network Architecture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Number of Params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Number of computation (FLOPs)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9783803"/>
                  </a:ext>
                </a:extLst>
              </a:tr>
              <a:tr h="3771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Lenet-5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60840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3.41x10</a:t>
                      </a:r>
                      <a:r>
                        <a:rPr lang="en-US" sz="1100" u="none" strike="noStrike" baseline="30000" dirty="0">
                          <a:effectLst/>
                        </a:rPr>
                        <a:t>5</a:t>
                      </a:r>
                      <a:endParaRPr lang="en-US" sz="11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17545972"/>
                  </a:ext>
                </a:extLst>
              </a:tr>
              <a:tr h="3771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AlexNet</a:t>
                      </a:r>
                      <a:r>
                        <a:rPr lang="en-US" sz="1100" u="none" strike="noStrike" dirty="0">
                          <a:effectLst/>
                        </a:rPr>
                        <a:t>*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28567498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1.08x10</a:t>
                      </a:r>
                      <a:r>
                        <a:rPr lang="en-US" sz="1100" u="none" strike="noStrike" baseline="30000" dirty="0">
                          <a:effectLst/>
                        </a:rPr>
                        <a:t>8</a:t>
                      </a:r>
                      <a:endParaRPr lang="en-US" sz="11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34696494"/>
                  </a:ext>
                </a:extLst>
              </a:tr>
              <a:tr h="3771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Resnet-18*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10862986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1.13x10</a:t>
                      </a:r>
                      <a:r>
                        <a:rPr lang="en-US" sz="1100" u="none" strike="noStrike" baseline="30000" dirty="0">
                          <a:effectLst/>
                        </a:rPr>
                        <a:t>7</a:t>
                      </a:r>
                      <a:endParaRPr lang="en-US" sz="11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093958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CBE948A-90EB-4445-AC8A-93D68564456F}"/>
              </a:ext>
            </a:extLst>
          </p:cNvPr>
          <p:cNvSpPr txBox="1"/>
          <p:nvPr/>
        </p:nvSpPr>
        <p:spPr>
          <a:xfrm>
            <a:off x="609600" y="1524000"/>
            <a:ext cx="6056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Parameters and computation comparisons:</a:t>
            </a:r>
          </a:p>
        </p:txBody>
      </p:sp>
    </p:spTree>
    <p:extLst>
      <p:ext uri="{BB962C8B-B14F-4D97-AF65-F5344CB8AC3E}">
        <p14:creationId xmlns:p14="http://schemas.microsoft.com/office/powerpoint/2010/main" val="2463299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590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CNN - Parameters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04950"/>
            <a:ext cx="8229600" cy="328017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000" dirty="0"/>
              <a:t>Input feature map: </a:t>
            </a:r>
            <a:r>
              <a:rPr lang="en-US" sz="2000" i="1" dirty="0" err="1"/>
              <a:t>Inp</a:t>
            </a:r>
            <a:r>
              <a:rPr lang="en-US" sz="2000" dirty="0"/>
              <a:t>[N][C][H][W]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/>
              <a:t>Output feature map: </a:t>
            </a:r>
            <a:r>
              <a:rPr lang="en-US" sz="2000" i="1" dirty="0"/>
              <a:t>Out</a:t>
            </a:r>
            <a:r>
              <a:rPr lang="en-US" sz="2000" dirty="0"/>
              <a:t>[N][M][H’][W’]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/>
              <a:t>Kernel Map: </a:t>
            </a:r>
            <a:r>
              <a:rPr lang="en-US" sz="2000" i="1" dirty="0"/>
              <a:t>Wi</a:t>
            </a:r>
            <a:r>
              <a:rPr lang="en-US" sz="2000" dirty="0"/>
              <a:t>[M][C][K][K]</a:t>
            </a:r>
          </a:p>
          <a:p>
            <a:pPr marL="0" indent="0">
              <a:buNone/>
            </a:pPr>
            <a:r>
              <a:rPr lang="en-US" sz="2000" dirty="0"/>
              <a:t>Where: </a:t>
            </a:r>
          </a:p>
          <a:p>
            <a:pPr marL="0" indent="0">
              <a:buNone/>
            </a:pPr>
            <a:r>
              <a:rPr lang="en-US" sz="2000" dirty="0"/>
              <a:t>	‘N’ is the batch size</a:t>
            </a:r>
          </a:p>
          <a:p>
            <a:pPr marL="0" indent="0">
              <a:buNone/>
            </a:pPr>
            <a:r>
              <a:rPr lang="en-US" sz="2000" dirty="0"/>
              <a:t>	‘C’ and ‘M’ are number of input and output channels respectively.</a:t>
            </a:r>
          </a:p>
          <a:p>
            <a:pPr marL="0" indent="0">
              <a:buNone/>
            </a:pPr>
            <a:r>
              <a:rPr lang="en-US" sz="2000" dirty="0"/>
              <a:t>	‘H’ and ‘W’ are input feature dimension</a:t>
            </a:r>
          </a:p>
          <a:p>
            <a:pPr marL="0" indent="0">
              <a:buNone/>
            </a:pPr>
            <a:r>
              <a:rPr lang="en-US" sz="2000" dirty="0"/>
              <a:t>	H’ and W’ are output feature dimension (depending on ‘K’, stride and padding)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1074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ADA22-6357-41A2-BCFE-DF627ACDA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898098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6667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Data Parallel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428750"/>
            <a:ext cx="4419600" cy="3280172"/>
          </a:xfrm>
        </p:spPr>
        <p:txBody>
          <a:bodyPr>
            <a:normAutofit/>
          </a:bodyPr>
          <a:lstStyle/>
          <a:p>
            <a:r>
              <a:rPr lang="en-US" sz="2000" dirty="0"/>
              <a:t>Occupy GPU by providing more training samples (batch).</a:t>
            </a:r>
          </a:p>
          <a:p>
            <a:r>
              <a:rPr lang="en-US" sz="2000" dirty="0"/>
              <a:t>Different SMs work on different samples.</a:t>
            </a:r>
          </a:p>
          <a:p>
            <a:r>
              <a:rPr lang="en-US" sz="2000" dirty="0"/>
              <a:t>Pros: </a:t>
            </a:r>
          </a:p>
          <a:p>
            <a:pPr lvl="1"/>
            <a:r>
              <a:rPr lang="en-US" sz="1600" dirty="0"/>
              <a:t>More work for GPU to occupy it’s resources.</a:t>
            </a:r>
          </a:p>
          <a:p>
            <a:r>
              <a:rPr lang="en-US" sz="2000" dirty="0"/>
              <a:t>Cons: </a:t>
            </a:r>
          </a:p>
          <a:p>
            <a:pPr lvl="1"/>
            <a:r>
              <a:rPr lang="en-US" sz="1600" dirty="0"/>
              <a:t>Higher memory footprint.</a:t>
            </a:r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EF4E233-9344-4A64-9675-42F30A5B35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1232851"/>
              </p:ext>
            </p:extLst>
          </p:nvPr>
        </p:nvGraphicFramePr>
        <p:xfrm>
          <a:off x="4874803" y="1047750"/>
          <a:ext cx="3898136" cy="3526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48262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6667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Data Parallel – </a:t>
            </a:r>
            <a:r>
              <a:rPr lang="en-US" sz="3200" dirty="0" err="1"/>
              <a:t>uArch</a:t>
            </a:r>
            <a:r>
              <a:rPr lang="en-US" sz="3200" dirty="0"/>
              <a:t> considerations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428750"/>
            <a:ext cx="4419600" cy="3280172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4191000" y="1621036"/>
            <a:ext cx="4762500" cy="2895600"/>
            <a:chOff x="4191000" y="1621036"/>
            <a:chExt cx="4762500" cy="2895600"/>
          </a:xfrm>
        </p:grpSpPr>
        <p:graphicFrame>
          <p:nvGraphicFramePr>
            <p:cNvPr id="5" name="Char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3712608"/>
                </p:ext>
              </p:extLst>
            </p:nvPr>
          </p:nvGraphicFramePr>
          <p:xfrm>
            <a:off x="4191000" y="1621036"/>
            <a:ext cx="4762500" cy="2895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6" name="Straight Connector 5"/>
            <p:cNvCxnSpPr/>
            <p:nvPr/>
          </p:nvCxnSpPr>
          <p:spPr>
            <a:xfrm>
              <a:off x="5791200" y="2876550"/>
              <a:ext cx="0" cy="838200"/>
            </a:xfrm>
            <a:prstGeom prst="line">
              <a:avLst/>
            </a:prstGeom>
            <a:ln w="15875"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ontent Placeholder 1"/>
          <p:cNvSpPr txBox="1">
            <a:spLocks/>
          </p:cNvSpPr>
          <p:nvPr/>
        </p:nvSpPr>
        <p:spPr>
          <a:xfrm>
            <a:off x="161925" y="1504950"/>
            <a:ext cx="3886200" cy="3280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Used K40, GTX 1080Ti and P100 GPUs.</a:t>
            </a:r>
          </a:p>
          <a:p>
            <a:endParaRPr lang="en-US" sz="400" dirty="0"/>
          </a:p>
          <a:p>
            <a:r>
              <a:rPr lang="en-US" sz="2000" dirty="0"/>
              <a:t>K40 gets occupied only after batch size of 16, whereas 1080 Ti &amp; P100 take 32 and 64 batch size respectively.</a:t>
            </a:r>
          </a:p>
          <a:p>
            <a:endParaRPr lang="en-US" sz="400" dirty="0"/>
          </a:p>
          <a:p>
            <a:r>
              <a:rPr lang="en-US" sz="2000" dirty="0"/>
              <a:t>Even further batch size required to hide the latency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5263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6667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Model Parallel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428750"/>
            <a:ext cx="4419600" cy="3280172"/>
          </a:xfrm>
        </p:spPr>
        <p:txBody>
          <a:bodyPr>
            <a:normAutofit/>
          </a:bodyPr>
          <a:lstStyle/>
          <a:p>
            <a:r>
              <a:rPr lang="en-US" sz="2000" dirty="0"/>
              <a:t>Different SMs work on different channel.</a:t>
            </a:r>
          </a:p>
          <a:p>
            <a:r>
              <a:rPr lang="en-US" sz="2000" dirty="0"/>
              <a:t>Pros: </a:t>
            </a:r>
          </a:p>
          <a:p>
            <a:pPr lvl="1"/>
            <a:r>
              <a:rPr lang="en-US" sz="1600" dirty="0"/>
              <a:t>Smaller weight matrix can be stored locally in shared memory.</a:t>
            </a:r>
          </a:p>
          <a:p>
            <a:pPr lvl="1"/>
            <a:r>
              <a:rPr lang="en-US" sz="1600" dirty="0"/>
              <a:t>Reduced global memory traffic.</a:t>
            </a:r>
          </a:p>
          <a:p>
            <a:r>
              <a:rPr lang="en-US" sz="2000" dirty="0"/>
              <a:t>Cons: </a:t>
            </a:r>
          </a:p>
          <a:p>
            <a:pPr lvl="1"/>
            <a:r>
              <a:rPr lang="en-US" sz="1600" dirty="0"/>
              <a:t>Unable to fully occupy GPU.</a:t>
            </a:r>
          </a:p>
          <a:p>
            <a:pPr lvl="1"/>
            <a:r>
              <a:rPr lang="en-US" sz="1600" dirty="0"/>
              <a:t>Defined by DNN architecture, not configurable.</a:t>
            </a:r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587EDF4-6756-4B00-AF35-E7A730011F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0307852"/>
              </p:ext>
            </p:extLst>
          </p:nvPr>
        </p:nvGraphicFramePr>
        <p:xfrm>
          <a:off x="4724400" y="1657350"/>
          <a:ext cx="4114800" cy="24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55309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6667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Model Parallel - Comparison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581150"/>
            <a:ext cx="4419600" cy="3280172"/>
          </a:xfrm>
        </p:spPr>
        <p:txBody>
          <a:bodyPr>
            <a:normAutofit/>
          </a:bodyPr>
          <a:lstStyle/>
          <a:p>
            <a:r>
              <a:rPr lang="en-US" sz="2000" dirty="0"/>
              <a:t>Performance falls short of data parallel approach when the data parallel batch size is increased.</a:t>
            </a:r>
          </a:p>
          <a:p>
            <a:endParaRPr lang="en-US" sz="600" dirty="0"/>
          </a:p>
          <a:p>
            <a:r>
              <a:rPr lang="en-US" sz="2000" dirty="0"/>
              <a:t>Explanation: The data parallel execution time decreases sub-linearly with batch size.</a:t>
            </a:r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1CC7F1-02A9-4836-81BA-332EC9426BE2}"/>
              </a:ext>
            </a:extLst>
          </p:cNvPr>
          <p:cNvGrpSpPr/>
          <p:nvPr/>
        </p:nvGrpSpPr>
        <p:grpSpPr>
          <a:xfrm>
            <a:off x="4864864" y="1339187"/>
            <a:ext cx="3898136" cy="3526276"/>
            <a:chOff x="4864864" y="1339187"/>
            <a:chExt cx="3898136" cy="3526276"/>
          </a:xfrm>
        </p:grpSpPr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84679ED2-5252-4CAF-BDCE-22D21B1B704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08210785"/>
                </p:ext>
              </p:extLst>
            </p:nvPr>
          </p:nvGraphicFramePr>
          <p:xfrm>
            <a:off x="4864864" y="1339187"/>
            <a:ext cx="3898136" cy="35262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5418E16-BBD8-48FC-9390-D306D50F61FD}"/>
                </a:ext>
              </a:extLst>
            </p:cNvPr>
            <p:cNvCxnSpPr>
              <a:cxnSpLocks/>
            </p:cNvCxnSpPr>
            <p:nvPr/>
          </p:nvCxnSpPr>
          <p:spPr>
            <a:xfrm>
              <a:off x="7467600" y="3562350"/>
              <a:ext cx="0" cy="457200"/>
            </a:xfrm>
            <a:prstGeom prst="line">
              <a:avLst/>
            </a:prstGeom>
            <a:ln>
              <a:solidFill>
                <a:srgbClr val="0070C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1019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3F4C8E1-DEF4-436B-90F0-0F4FAC757942}"/>
              </a:ext>
            </a:extLst>
          </p:cNvPr>
          <p:cNvGrpSpPr/>
          <p:nvPr/>
        </p:nvGrpSpPr>
        <p:grpSpPr>
          <a:xfrm>
            <a:off x="2956375" y="2166699"/>
            <a:ext cx="3167022" cy="2462451"/>
            <a:chOff x="2956375" y="2166699"/>
            <a:chExt cx="3167022" cy="2462451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21253945-2FF9-47F9-A737-89871B2C480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05671721"/>
                </p:ext>
              </p:extLst>
            </p:nvPr>
          </p:nvGraphicFramePr>
          <p:xfrm>
            <a:off x="2956375" y="2166699"/>
            <a:ext cx="3167022" cy="24624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80619D3-6896-4945-8B4A-B1357B14B8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0" y="3409950"/>
              <a:ext cx="0" cy="187756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1CB636-EAD0-438E-BED9-A13A15F17F9A}"/>
              </a:ext>
            </a:extLst>
          </p:cNvPr>
          <p:cNvGrpSpPr/>
          <p:nvPr/>
        </p:nvGrpSpPr>
        <p:grpSpPr>
          <a:xfrm>
            <a:off x="76200" y="2166699"/>
            <a:ext cx="2923602" cy="2462451"/>
            <a:chOff x="76200" y="2166699"/>
            <a:chExt cx="2923602" cy="2462451"/>
          </a:xfrm>
        </p:grpSpPr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BDCACFF1-9F97-4742-8903-887484D68BC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39402949"/>
                </p:ext>
              </p:extLst>
            </p:nvPr>
          </p:nvGraphicFramePr>
          <p:xfrm>
            <a:off x="76200" y="2166699"/>
            <a:ext cx="2923602" cy="24624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E646635-0217-4427-A049-D44AB5EFF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0" y="3530140"/>
              <a:ext cx="0" cy="260810"/>
            </a:xfrm>
            <a:prstGeom prst="line">
              <a:avLst/>
            </a:prstGeom>
            <a:ln w="158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5107BEB-1FAD-4E55-9A7A-D9AF87C966B9}"/>
              </a:ext>
            </a:extLst>
          </p:cNvPr>
          <p:cNvGrpSpPr/>
          <p:nvPr/>
        </p:nvGrpSpPr>
        <p:grpSpPr>
          <a:xfrm>
            <a:off x="5928175" y="2166699"/>
            <a:ext cx="3167021" cy="2462451"/>
            <a:chOff x="5928175" y="2166699"/>
            <a:chExt cx="3167021" cy="2462451"/>
          </a:xfrm>
        </p:grpSpPr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8928F5A8-6FF2-4F7D-BBF8-4310C57249D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429985"/>
                </p:ext>
              </p:extLst>
            </p:nvPr>
          </p:nvGraphicFramePr>
          <p:xfrm>
            <a:off x="5928175" y="2166699"/>
            <a:ext cx="3167021" cy="24624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09E21CF-19C8-4964-9A41-90DBDCBBB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3400" y="3638550"/>
              <a:ext cx="0" cy="152400"/>
            </a:xfrm>
            <a:prstGeom prst="line">
              <a:avLst/>
            </a:prstGeom>
            <a:ln w="158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1913484-9059-44D2-8C65-EB5077A1DB86}"/>
              </a:ext>
            </a:extLst>
          </p:cNvPr>
          <p:cNvSpPr txBox="1"/>
          <p:nvPr/>
        </p:nvSpPr>
        <p:spPr>
          <a:xfrm>
            <a:off x="478970" y="1411424"/>
            <a:ext cx="8360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Execution Time vs Batch size studied on 3 different GPU architectures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4E65B62-A830-4C5E-AF75-F6B592B8F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86" y="554174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Model Parallel - Comparison</a:t>
            </a:r>
          </a:p>
        </p:txBody>
      </p:sp>
    </p:spTree>
    <p:extLst>
      <p:ext uri="{BB962C8B-B14F-4D97-AF65-F5344CB8AC3E}">
        <p14:creationId xmlns:p14="http://schemas.microsoft.com/office/powerpoint/2010/main" val="2152215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38929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Deep Neural Networks is ubiquitous!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C8F65-72D1-48E8-82E5-C11634202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6EE5FC-F2C3-46F8-A2B7-C9DD39363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113" y="989421"/>
            <a:ext cx="4186236" cy="1747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18EE64-DBB4-4429-A941-B24CF8AB8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586" y="1305663"/>
            <a:ext cx="3886207" cy="17422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C2C199-9EF0-43C7-A3B9-D74236B94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759" y="1656611"/>
            <a:ext cx="4186236" cy="1754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7C4926-81A2-4B69-9A6C-0FAA034E2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736" y="1976053"/>
            <a:ext cx="3886207" cy="19097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FDFB4C-351C-48A1-B4DC-5AC965F9C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7649" y="2196623"/>
            <a:ext cx="4246239" cy="2081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EED56F-2C3D-4A96-B4AB-57866A7C1D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7814" y="2466359"/>
            <a:ext cx="4437070" cy="2286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91ADEE-1EAC-4001-ABB7-E87890B16F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2603" y="2641434"/>
            <a:ext cx="4143376" cy="2331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BD2B11-6C66-4ED7-9A5B-3B3D05FD95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3790" y="2768976"/>
            <a:ext cx="4096978" cy="237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6667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Model Parallel – </a:t>
            </a:r>
            <a:r>
              <a:rPr lang="en-US" sz="3200" dirty="0" err="1"/>
              <a:t>uArch</a:t>
            </a:r>
            <a:r>
              <a:rPr lang="en-US" sz="3200" dirty="0"/>
              <a:t> considerations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428750"/>
            <a:ext cx="3886200" cy="3280172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See similar trends as Data parallel approach.</a:t>
            </a:r>
          </a:p>
          <a:p>
            <a:endParaRPr lang="en-US" sz="1400" dirty="0"/>
          </a:p>
          <a:p>
            <a:r>
              <a:rPr lang="en-US" sz="2000" dirty="0"/>
              <a:t>Significant number of channels required to occupy the GPU.</a:t>
            </a:r>
          </a:p>
          <a:p>
            <a:endParaRPr lang="en-US" sz="2000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0035930"/>
              </p:ext>
            </p:extLst>
          </p:nvPr>
        </p:nvGraphicFramePr>
        <p:xfrm>
          <a:off x="4419600" y="1581150"/>
          <a:ext cx="4495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55309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5944" y="471983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Hybrid Approach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2607" y="1581150"/>
            <a:ext cx="4419600" cy="3280172"/>
          </a:xfrm>
        </p:spPr>
        <p:txBody>
          <a:bodyPr>
            <a:normAutofit/>
          </a:bodyPr>
          <a:lstStyle/>
          <a:p>
            <a:r>
              <a:rPr lang="en-US" sz="2000" dirty="0"/>
              <a:t>Divide both batch size and number of output channels.</a:t>
            </a:r>
          </a:p>
          <a:p>
            <a:r>
              <a:rPr lang="en-US" sz="2000" dirty="0"/>
              <a:t>Takes advantage of data locality of model parallelism and sub-linear scaling of data parallelism with batch size.</a:t>
            </a:r>
          </a:p>
          <a:p>
            <a:r>
              <a:rPr lang="en-US" sz="2000" dirty="0"/>
              <a:t>Saturates with much smaller batch size. Thus, lesser memory footprint.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39BAEFA-A2B8-4976-A106-96986A9B52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9666091"/>
              </p:ext>
            </p:extLst>
          </p:nvPr>
        </p:nvGraphicFramePr>
        <p:xfrm>
          <a:off x="4941064" y="1407674"/>
          <a:ext cx="3898136" cy="3526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60685F-B7E4-4927-B774-3B839EECF484}"/>
              </a:ext>
            </a:extLst>
          </p:cNvPr>
          <p:cNvCxnSpPr>
            <a:cxnSpLocks/>
          </p:cNvCxnSpPr>
          <p:nvPr/>
        </p:nvCxnSpPr>
        <p:spPr>
          <a:xfrm>
            <a:off x="7543800" y="3486150"/>
            <a:ext cx="0" cy="381000"/>
          </a:xfrm>
          <a:prstGeom prst="line">
            <a:avLst/>
          </a:prstGeom>
          <a:ln>
            <a:solidFill>
              <a:srgbClr val="0070C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286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0619D3-6896-4945-8B4A-B1357B14B8DB}"/>
              </a:ext>
            </a:extLst>
          </p:cNvPr>
          <p:cNvCxnSpPr>
            <a:cxnSpLocks/>
          </p:cNvCxnSpPr>
          <p:nvPr/>
        </p:nvCxnSpPr>
        <p:spPr>
          <a:xfrm flipV="1">
            <a:off x="4973267" y="2814847"/>
            <a:ext cx="0" cy="263957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DCACFF1-9F97-4742-8903-887484D68B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5870832"/>
              </p:ext>
            </p:extLst>
          </p:nvPr>
        </p:nvGraphicFramePr>
        <p:xfrm>
          <a:off x="96836" y="1212200"/>
          <a:ext cx="2923602" cy="2644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646635-0217-4427-A049-D44AB5EFF72D}"/>
              </a:ext>
            </a:extLst>
          </p:cNvPr>
          <p:cNvCxnSpPr>
            <a:cxnSpLocks/>
          </p:cNvCxnSpPr>
          <p:nvPr/>
        </p:nvCxnSpPr>
        <p:spPr>
          <a:xfrm flipV="1">
            <a:off x="2133600" y="2419350"/>
            <a:ext cx="0" cy="15240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9E21CF-19C8-4964-9A41-90DBDCBBBFA0}"/>
              </a:ext>
            </a:extLst>
          </p:cNvPr>
          <p:cNvCxnSpPr>
            <a:cxnSpLocks/>
          </p:cNvCxnSpPr>
          <p:nvPr/>
        </p:nvCxnSpPr>
        <p:spPr>
          <a:xfrm flipV="1">
            <a:off x="8192783" y="2942289"/>
            <a:ext cx="0" cy="153557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FD1E8E56-7E8E-4E83-AB27-7D44C591A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980134"/>
            <a:ext cx="8382000" cy="1106216"/>
          </a:xfrm>
        </p:spPr>
        <p:txBody>
          <a:bodyPr>
            <a:noAutofit/>
          </a:bodyPr>
          <a:lstStyle/>
          <a:p>
            <a:r>
              <a:rPr lang="en-US" sz="1500" dirty="0"/>
              <a:t>GTX 1080Ti and P100 show similar trend.</a:t>
            </a:r>
          </a:p>
          <a:p>
            <a:r>
              <a:rPr lang="en-US" sz="1500" dirty="0"/>
              <a:t>K40 and GTX reach data parallel saturation at batch size of 64 but P100 reaches saturation at 128.</a:t>
            </a:r>
          </a:p>
          <a:p>
            <a:r>
              <a:rPr lang="en-US" sz="1500" dirty="0"/>
              <a:t>Irrespective of DNN and underlying machine architecture, hybrid approach performs better.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1253945-2FF9-47F9-A737-89871B2C48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7155174"/>
              </p:ext>
            </p:extLst>
          </p:nvPr>
        </p:nvGraphicFramePr>
        <p:xfrm>
          <a:off x="2832358" y="1212200"/>
          <a:ext cx="3291206" cy="2644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8928F5A8-6FF2-4F7D-BBF8-4310C57249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2340525"/>
              </p:ext>
            </p:extLst>
          </p:nvPr>
        </p:nvGraphicFramePr>
        <p:xfrm>
          <a:off x="5880143" y="1212200"/>
          <a:ext cx="3167021" cy="2644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Title 3">
            <a:extLst>
              <a:ext uri="{FF2B5EF4-FFF2-40B4-BE49-F238E27FC236}">
                <a16:creationId xmlns:a16="http://schemas.microsoft.com/office/drawing/2014/main" id="{BB8838F3-1A88-4949-B5DC-6BBCA1FAF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4" y="471983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Hybrid Approach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915F38-E830-497E-96CC-00AA6C70778E}"/>
              </a:ext>
            </a:extLst>
          </p:cNvPr>
          <p:cNvCxnSpPr>
            <a:cxnSpLocks/>
          </p:cNvCxnSpPr>
          <p:nvPr/>
        </p:nvCxnSpPr>
        <p:spPr>
          <a:xfrm flipV="1">
            <a:off x="5105400" y="2451354"/>
            <a:ext cx="0" cy="120396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33567D2-A907-4CF4-A5D1-B81EA099B668}"/>
              </a:ext>
            </a:extLst>
          </p:cNvPr>
          <p:cNvCxnSpPr>
            <a:cxnSpLocks/>
          </p:cNvCxnSpPr>
          <p:nvPr/>
        </p:nvCxnSpPr>
        <p:spPr>
          <a:xfrm flipV="1">
            <a:off x="8001000" y="2694451"/>
            <a:ext cx="0" cy="120396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066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A9A0F-8FF8-46E0-BC30-72FB806F9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Comparison of schemes for other networks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BE367D8-B11F-4DF1-B850-0DD22B73CD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6098420"/>
              </p:ext>
            </p:extLst>
          </p:nvPr>
        </p:nvGraphicFramePr>
        <p:xfrm>
          <a:off x="685800" y="1674813"/>
          <a:ext cx="3276600" cy="2289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3384604"/>
              </p:ext>
            </p:extLst>
          </p:nvPr>
        </p:nvGraphicFramePr>
        <p:xfrm>
          <a:off x="4572000" y="1676400"/>
          <a:ext cx="403860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9C40228-92BD-40F3-B544-449EBAF61C56}"/>
              </a:ext>
            </a:extLst>
          </p:cNvPr>
          <p:cNvSpPr txBox="1"/>
          <p:nvPr/>
        </p:nvSpPr>
        <p:spPr>
          <a:xfrm>
            <a:off x="228600" y="4364623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The crossover point of </a:t>
            </a:r>
            <a:r>
              <a:rPr lang="en-US" sz="1600" dirty="0" err="1">
                <a:solidFill>
                  <a:schemeClr val="bg1"/>
                </a:solidFill>
              </a:rPr>
              <a:t>AlexNet</a:t>
            </a:r>
            <a:r>
              <a:rPr lang="en-US" sz="1600" dirty="0">
                <a:solidFill>
                  <a:schemeClr val="bg1"/>
                </a:solidFill>
              </a:rPr>
              <a:t> and Resnet  is around 64 batch size, but </a:t>
            </a:r>
            <a:r>
              <a:rPr lang="en-US" sz="1600" dirty="0" err="1">
                <a:solidFill>
                  <a:schemeClr val="bg1"/>
                </a:solidFill>
              </a:rPr>
              <a:t>Lenet</a:t>
            </a:r>
            <a:r>
              <a:rPr lang="en-US" sz="1600" dirty="0">
                <a:solidFill>
                  <a:schemeClr val="bg1"/>
                </a:solidFill>
              </a:rPr>
              <a:t> has early crossover, due to the dimensional channels of the former CNN architectures.</a:t>
            </a:r>
          </a:p>
        </p:txBody>
      </p:sp>
    </p:spTree>
    <p:extLst>
      <p:ext uri="{BB962C8B-B14F-4D97-AF65-F5344CB8AC3E}">
        <p14:creationId xmlns:p14="http://schemas.microsoft.com/office/powerpoint/2010/main" val="3640404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6667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Layer Fusion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657350"/>
            <a:ext cx="4419600" cy="3280172"/>
          </a:xfrm>
        </p:spPr>
        <p:txBody>
          <a:bodyPr>
            <a:normAutofit/>
          </a:bodyPr>
          <a:lstStyle/>
          <a:p>
            <a:r>
              <a:rPr lang="en-US" sz="2000" dirty="0"/>
              <a:t>Even with above optimizations, each layer has to store data and next layer has to load it back.</a:t>
            </a:r>
          </a:p>
          <a:p>
            <a:endParaRPr lang="en-US" sz="600" dirty="0"/>
          </a:p>
          <a:p>
            <a:r>
              <a:rPr lang="en-US" sz="2000" dirty="0"/>
              <a:t>We can further reduce memory dependency by storing intermediate results locally.</a:t>
            </a:r>
          </a:p>
          <a:p>
            <a:endParaRPr lang="en-US" sz="600" dirty="0"/>
          </a:p>
          <a:p>
            <a:r>
              <a:rPr lang="en-US" sz="2000" dirty="0"/>
              <a:t>Possible by partitioning input feature space.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0BDCA0-1D57-4ADA-9FC9-2FF6D08DD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8" t="14539" r="6250" b="2577"/>
          <a:stretch/>
        </p:blipFill>
        <p:spPr>
          <a:xfrm>
            <a:off x="4550068" y="2190750"/>
            <a:ext cx="43434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90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6667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Layer Fusion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657350"/>
            <a:ext cx="4419600" cy="3280172"/>
          </a:xfrm>
        </p:spPr>
        <p:txBody>
          <a:bodyPr>
            <a:normAutofit/>
          </a:bodyPr>
          <a:lstStyle/>
          <a:p>
            <a:r>
              <a:rPr lang="en-US" sz="2000" dirty="0"/>
              <a:t>Even with above optimizations, each layer has to store data and next layer has to load it back.</a:t>
            </a:r>
          </a:p>
          <a:p>
            <a:endParaRPr lang="en-US" sz="600" dirty="0"/>
          </a:p>
          <a:p>
            <a:r>
              <a:rPr lang="en-US" sz="2000" dirty="0"/>
              <a:t>We can further reduce memory dependency by storing intermediate results locally.</a:t>
            </a:r>
          </a:p>
          <a:p>
            <a:endParaRPr lang="en-US" sz="600" dirty="0"/>
          </a:p>
          <a:p>
            <a:r>
              <a:rPr lang="en-US" sz="2000" dirty="0"/>
              <a:t>Possible by partitioning input feature space.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061EC-67CE-4036-BAC8-C4D13C3928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7" t="7973" r="1667" b="8304"/>
          <a:stretch/>
        </p:blipFill>
        <p:spPr>
          <a:xfrm>
            <a:off x="4559066" y="2137457"/>
            <a:ext cx="4356334" cy="157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9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6667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Layer Fusion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504950"/>
            <a:ext cx="5181600" cy="3280172"/>
          </a:xfrm>
        </p:spPr>
        <p:txBody>
          <a:bodyPr>
            <a:normAutofit/>
          </a:bodyPr>
          <a:lstStyle/>
          <a:p>
            <a:r>
              <a:rPr lang="en-US" sz="2000" dirty="0"/>
              <a:t>A bigger tile in Layer 1 serves a smaller tile in Layer 2 to produce a smaller tile of output feature.</a:t>
            </a:r>
          </a:p>
          <a:p>
            <a:r>
              <a:rPr lang="en-US" sz="2000" dirty="0"/>
              <a:t>Cause re-computations due to tile overlap</a:t>
            </a:r>
            <a:endParaRPr lang="en-US" sz="600" dirty="0"/>
          </a:p>
          <a:p>
            <a:r>
              <a:rPr lang="en-US" sz="2000" dirty="0"/>
              <a:t>Constraints:</a:t>
            </a:r>
          </a:p>
          <a:p>
            <a:pPr lvl="1"/>
            <a:r>
              <a:rPr lang="en-US" sz="1600" dirty="0"/>
              <a:t>Intermediate tile should be small enough to fit in shared memory.</a:t>
            </a:r>
          </a:p>
          <a:p>
            <a:pPr lvl="1"/>
            <a:r>
              <a:rPr lang="en-US" sz="1600" dirty="0"/>
              <a:t>Data locality befit should outweigh the amount of re-computations.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200150"/>
            <a:ext cx="2856843" cy="3563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89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590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Layer Fusion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504950"/>
            <a:ext cx="3581400" cy="3280172"/>
          </a:xfrm>
        </p:spPr>
        <p:txBody>
          <a:bodyPr>
            <a:normAutofit/>
          </a:bodyPr>
          <a:lstStyle/>
          <a:p>
            <a:r>
              <a:rPr lang="en-US" sz="2000" dirty="0"/>
              <a:t>Counter intuitively, the execution time increase with the fused implementation.</a:t>
            </a:r>
          </a:p>
          <a:p>
            <a:r>
              <a:rPr lang="en-US" sz="2000" dirty="0"/>
              <a:t>Explanation: Tiling looses the spatial locality in the input feature space.</a:t>
            </a:r>
          </a:p>
          <a:p>
            <a:r>
              <a:rPr lang="en-US" sz="2000" dirty="0"/>
              <a:t>Thus, even the layer 1 computation time increases by ~6x.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0408482"/>
              </p:ext>
            </p:extLst>
          </p:nvPr>
        </p:nvGraphicFramePr>
        <p:xfrm>
          <a:off x="3962400" y="1581150"/>
          <a:ext cx="5000625" cy="2971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77728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6667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Layer Fusion – Memory dependency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3943350"/>
            <a:ext cx="9220200" cy="13217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The compute utilization is pretty low for the fused implementation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589" y="1733549"/>
            <a:ext cx="4391159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33549"/>
            <a:ext cx="4372109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885950"/>
            <a:ext cx="1676400" cy="611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C443CE-0522-47AC-891C-C6EAC79F5C99}"/>
              </a:ext>
            </a:extLst>
          </p:cNvPr>
          <p:cNvSpPr txBox="1"/>
          <p:nvPr/>
        </p:nvSpPr>
        <p:spPr>
          <a:xfrm>
            <a:off x="1790700" y="4066267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Regular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7A322-9698-4E6B-A014-86C342866015}"/>
              </a:ext>
            </a:extLst>
          </p:cNvPr>
          <p:cNvSpPr txBox="1"/>
          <p:nvPr/>
        </p:nvSpPr>
        <p:spPr>
          <a:xfrm>
            <a:off x="6705600" y="4069442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Fused</a:t>
            </a:r>
          </a:p>
        </p:txBody>
      </p:sp>
    </p:spTree>
    <p:extLst>
      <p:ext uri="{BB962C8B-B14F-4D97-AF65-F5344CB8AC3E}">
        <p14:creationId xmlns:p14="http://schemas.microsoft.com/office/powerpoint/2010/main" val="3776800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6667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Layer Fusion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504950"/>
            <a:ext cx="4038600" cy="3280172"/>
          </a:xfrm>
        </p:spPr>
        <p:txBody>
          <a:bodyPr>
            <a:normAutofit/>
          </a:bodyPr>
          <a:lstStyle/>
          <a:p>
            <a:r>
              <a:rPr lang="en-US" sz="2000" dirty="0"/>
              <a:t>The memory dependency causes a significant stall in the progress. (~27%).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Effective memory bandwidth too reduces from 340 GB/s in regular approach to 260 GB/s in fused approach.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52550"/>
            <a:ext cx="4429125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8772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A6D1E-FED0-4DCE-9D7E-7579777D7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210" y="438150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Deep Learning – Active Research area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DE4CEC-4FF2-44A1-AC4C-FEA1187E5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263416"/>
            <a:ext cx="5528408" cy="3279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66EA5A-DE21-4D04-B0DF-E5B9F44BB4CD}"/>
              </a:ext>
            </a:extLst>
          </p:cNvPr>
          <p:cNvSpPr txBox="1"/>
          <p:nvPr/>
        </p:nvSpPr>
        <p:spPr>
          <a:xfrm>
            <a:off x="342210" y="4629150"/>
            <a:ext cx="876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Graph source : Dean, Jeff, David Patterson, and Cliff Young. "A new golden age in computer architecture: Empowering the machine-learning revolution." </a:t>
            </a:r>
            <a:r>
              <a:rPr lang="en-US" sz="1200" i="1" dirty="0">
                <a:solidFill>
                  <a:schemeClr val="bg1"/>
                </a:solidFill>
              </a:rPr>
              <a:t>IEEE Micro</a:t>
            </a:r>
            <a:r>
              <a:rPr lang="en-US" sz="1200" dirty="0">
                <a:solidFill>
                  <a:schemeClr val="bg1"/>
                </a:solidFill>
              </a:rPr>
              <a:t> 38.2 (2018): 21-29.</a:t>
            </a:r>
          </a:p>
        </p:txBody>
      </p:sp>
    </p:spTree>
    <p:extLst>
      <p:ext uri="{BB962C8B-B14F-4D97-AF65-F5344CB8AC3E}">
        <p14:creationId xmlns:p14="http://schemas.microsoft.com/office/powerpoint/2010/main" val="385803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6667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Layer Fusion – Move to NHWC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657350"/>
            <a:ext cx="7924800" cy="3280172"/>
          </a:xfrm>
        </p:spPr>
        <p:txBody>
          <a:bodyPr>
            <a:normAutofit/>
          </a:bodyPr>
          <a:lstStyle/>
          <a:p>
            <a:r>
              <a:rPr lang="en-US" sz="2000" dirty="0"/>
              <a:t>In regular approach, the input feature map is stored as ‘NCHW’.</a:t>
            </a:r>
          </a:p>
          <a:p>
            <a:r>
              <a:rPr lang="en-US" sz="2000" dirty="0"/>
              <a:t>Since image dimension (‘H’ &amp; ‘W’) are the lower dimensions, tiling causes this dimension to shrink.</a:t>
            </a:r>
          </a:p>
          <a:p>
            <a:r>
              <a:rPr lang="en-US" sz="2000" dirty="0"/>
              <a:t>NHWC approach on the other hand changes the lowest dimension as number of channels.</a:t>
            </a:r>
          </a:p>
          <a:p>
            <a:r>
              <a:rPr lang="en-US" sz="2000" dirty="0"/>
              <a:t>With minor changes in computation pattern, this storage enhances coalesced accesses.</a:t>
            </a:r>
          </a:p>
        </p:txBody>
      </p:sp>
    </p:spTree>
    <p:extLst>
      <p:ext uri="{BB962C8B-B14F-4D97-AF65-F5344CB8AC3E}">
        <p14:creationId xmlns:p14="http://schemas.microsoft.com/office/powerpoint/2010/main" val="2127113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590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Layer Fusion - NHWC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504950"/>
            <a:ext cx="3733800" cy="3280172"/>
          </a:xfrm>
        </p:spPr>
        <p:txBody>
          <a:bodyPr>
            <a:normAutofit/>
          </a:bodyPr>
          <a:lstStyle/>
          <a:p>
            <a:r>
              <a:rPr lang="en-US" sz="2000" dirty="0"/>
              <a:t>Obtain much superior results with ‘NHWC’ based feature storage over the ‘NCHW’ storage.</a:t>
            </a:r>
          </a:p>
          <a:p>
            <a:endParaRPr lang="en-US" sz="400" dirty="0"/>
          </a:p>
          <a:p>
            <a:r>
              <a:rPr lang="en-US" sz="2000" dirty="0"/>
              <a:t>Achieve ~2x speedup of second layer over the non-fused version and achieves ~15% speedup overall.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0065378"/>
              </p:ext>
            </p:extLst>
          </p:nvPr>
        </p:nvGraphicFramePr>
        <p:xfrm>
          <a:off x="4191000" y="15811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95446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590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Layer Fusion - NHWC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504950"/>
            <a:ext cx="3733800" cy="3280172"/>
          </a:xfrm>
        </p:spPr>
        <p:txBody>
          <a:bodyPr>
            <a:normAutofit/>
          </a:bodyPr>
          <a:lstStyle/>
          <a:p>
            <a:r>
              <a:rPr lang="en-US" sz="2000" dirty="0"/>
              <a:t>The memory dependency with NHWC approach is reduced to &lt;5%.</a:t>
            </a:r>
          </a:p>
          <a:p>
            <a:r>
              <a:rPr lang="en-US" sz="2000" dirty="0"/>
              <a:t>Effective memory bandwidth increased from 340 GB/s in regular approach to 729.448 GB/s (&gt;~2x) with this NHWC fusion approach.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872" y="1504950"/>
            <a:ext cx="4130951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1232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590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Layer Fusion – GTX 1080 Ti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581150"/>
            <a:ext cx="3733800" cy="3280172"/>
          </a:xfrm>
        </p:spPr>
        <p:txBody>
          <a:bodyPr>
            <a:normAutofit/>
          </a:bodyPr>
          <a:lstStyle/>
          <a:p>
            <a:r>
              <a:rPr lang="en-US" sz="2000" dirty="0"/>
              <a:t>On GTX, the fused layer achieves ~5x speed up over first layer and ~35% speed up overall.</a:t>
            </a:r>
          </a:p>
          <a:p>
            <a:r>
              <a:rPr lang="en-US" sz="2000" dirty="0"/>
              <a:t>The layer 1 compute time is still higher due to the re-computations in fused implementation.</a:t>
            </a:r>
            <a:endParaRPr lang="en-US" sz="1600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3763752"/>
              </p:ext>
            </p:extLst>
          </p:nvPr>
        </p:nvGraphicFramePr>
        <p:xfrm>
          <a:off x="4267200" y="1581150"/>
          <a:ext cx="4695825" cy="2971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05592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590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Layer Fusion – Analytical Model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428750"/>
            <a:ext cx="8229600" cy="3508772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sz="2000" dirty="0"/>
              <a:t>We developed an analytical model to calculate additional computations and when this tile based approach is effective.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000" dirty="0"/>
              <a:t>Say, we have ‘SHRD’ amount of shared memory.</a:t>
            </a:r>
          </a:p>
          <a:p>
            <a:pPr marL="0" indent="0">
              <a:buNone/>
            </a:pPr>
            <a:r>
              <a:rPr lang="en-US" sz="2000" dirty="0"/>
              <a:t>Intermediate layer’s tile can be only as big as to fit in this shared memory. </a:t>
            </a:r>
          </a:p>
          <a:p>
            <a:pPr marL="0" indent="0">
              <a:buNone/>
            </a:pPr>
            <a:r>
              <a:rPr lang="en-US" sz="2000" dirty="0"/>
              <a:t>For ‘M’ output channels in intermediate layer:</a:t>
            </a:r>
          </a:p>
          <a:p>
            <a:pPr marL="0" indent="0">
              <a:buNone/>
            </a:pPr>
            <a:r>
              <a:rPr lang="en-US" sz="2000" dirty="0"/>
              <a:t>	SHRD = S</a:t>
            </a:r>
            <a:r>
              <a:rPr lang="en-US" sz="2000" baseline="30000" dirty="0"/>
              <a:t>2</a:t>
            </a:r>
            <a:r>
              <a:rPr lang="en-US" sz="2000" dirty="0"/>
              <a:t>*M*4</a:t>
            </a:r>
          </a:p>
          <a:p>
            <a:pPr marL="0" indent="0">
              <a:buNone/>
            </a:pPr>
            <a:r>
              <a:rPr lang="en-US" sz="2000" dirty="0"/>
              <a:t>		‘</a:t>
            </a:r>
            <a:r>
              <a:rPr lang="en-US" sz="2000" dirty="0" err="1"/>
              <a:t>SxS</a:t>
            </a:r>
            <a:r>
              <a:rPr lang="en-US" sz="2000" dirty="0"/>
              <a:t>’ is the intermediate layer’s tile size </a:t>
            </a:r>
          </a:p>
          <a:p>
            <a:pPr marL="0" indent="0">
              <a:buNone/>
            </a:pPr>
            <a:r>
              <a:rPr lang="en-US" sz="2000" dirty="0"/>
              <a:t>		‘4’ to consider size of float.</a:t>
            </a:r>
          </a:p>
          <a:p>
            <a:pPr marL="0" indent="0">
              <a:buNone/>
            </a:pPr>
            <a:r>
              <a:rPr lang="en-US" sz="2000" dirty="0"/>
              <a:t>		‘M’ is the number of channels in intermediate layer.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88638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6667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Layer Fusion – Analytical Model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504950"/>
            <a:ext cx="8229600" cy="3429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Considering, kernel for both layers is of dimension [M][M][K][K]</a:t>
            </a:r>
          </a:p>
          <a:p>
            <a:pPr marL="0" indent="0">
              <a:buNone/>
            </a:pPr>
            <a:r>
              <a:rPr lang="en-US" sz="2000" dirty="0"/>
              <a:t>	where both input and output number of channels is equal for keeping the overall calculation simple.</a:t>
            </a:r>
          </a:p>
          <a:p>
            <a:pPr marL="0" indent="0">
              <a:buNone/>
            </a:pPr>
            <a:r>
              <a:rPr lang="en-US" sz="2000" dirty="0"/>
              <a:t>For ‘</a:t>
            </a:r>
            <a:r>
              <a:rPr lang="en-US" sz="2000" dirty="0" err="1"/>
              <a:t>SxS</a:t>
            </a:r>
            <a:r>
              <a:rPr lang="en-US" sz="2000" dirty="0"/>
              <a:t>’ intermediate layer tile, we get:</a:t>
            </a:r>
          </a:p>
          <a:p>
            <a:pPr marL="0" indent="0">
              <a:buNone/>
            </a:pPr>
            <a:r>
              <a:rPr lang="en-US" sz="2000" dirty="0"/>
              <a:t>	Tile size of input layer: S+K-1</a:t>
            </a:r>
          </a:p>
          <a:p>
            <a:pPr marL="0" indent="0">
              <a:buNone/>
            </a:pPr>
            <a:r>
              <a:rPr lang="en-US" sz="2000" dirty="0"/>
              <a:t>	Tile size of output layer: S-K+1</a:t>
            </a:r>
          </a:p>
          <a:p>
            <a:pPr marL="0" indent="0">
              <a:buNone/>
            </a:pPr>
            <a:r>
              <a:rPr lang="en-US" sz="2000" dirty="0"/>
              <a:t>Considering stride of ‘1’ and padding to input and output feature map dimensions same.</a:t>
            </a:r>
          </a:p>
          <a:p>
            <a:pPr marL="0" indent="0">
              <a:buNone/>
            </a:pPr>
            <a:r>
              <a:rPr lang="en-US" sz="2000" dirty="0"/>
              <a:t>The input, intermediate &amp; output feature map will be of ‘</a:t>
            </a:r>
            <a:r>
              <a:rPr lang="en-US" sz="2000" dirty="0" err="1"/>
              <a:t>MxH’x’W</a:t>
            </a:r>
            <a:r>
              <a:rPr lang="en-US" sz="2000" dirty="0"/>
              <a:t>’ dimension.</a:t>
            </a:r>
          </a:p>
        </p:txBody>
      </p:sp>
    </p:spTree>
    <p:extLst>
      <p:ext uri="{BB962C8B-B14F-4D97-AF65-F5344CB8AC3E}">
        <p14:creationId xmlns:p14="http://schemas.microsoft.com/office/powerpoint/2010/main" val="741843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6667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Layer Fusion – Analytical Model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504950"/>
            <a:ext cx="82296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Thus number of computations </a:t>
            </a:r>
          </a:p>
          <a:p>
            <a:pPr marL="0" indent="0">
              <a:buNone/>
            </a:pPr>
            <a:r>
              <a:rPr lang="en-US" sz="2000" dirty="0"/>
              <a:t>	= No. of computation in a tile * number of tiles</a:t>
            </a:r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No. of computation in a tile = K</a:t>
            </a:r>
            <a:r>
              <a:rPr lang="en-US" sz="2000" baseline="30000" dirty="0"/>
              <a:t>2</a:t>
            </a:r>
            <a:r>
              <a:rPr lang="en-US" sz="2000" dirty="0"/>
              <a:t>C.M.S</a:t>
            </a:r>
            <a:r>
              <a:rPr lang="en-US" sz="2000" baseline="30000" dirty="0"/>
              <a:t>2</a:t>
            </a:r>
          </a:p>
          <a:p>
            <a:pPr marL="0" indent="0">
              <a:buNone/>
            </a:pPr>
            <a:r>
              <a:rPr lang="en-US" sz="2000" dirty="0"/>
              <a:t>	where K</a:t>
            </a:r>
            <a:r>
              <a:rPr lang="en-US" sz="2000" baseline="30000" dirty="0"/>
              <a:t>2</a:t>
            </a:r>
            <a:r>
              <a:rPr lang="en-US" sz="2000" dirty="0"/>
              <a:t>C is the computation for a single convolution. </a:t>
            </a:r>
          </a:p>
          <a:p>
            <a:pPr marL="0" indent="0">
              <a:buNone/>
            </a:pPr>
            <a:r>
              <a:rPr lang="en-US" sz="2000" dirty="0"/>
              <a:t>	Same is done for ‘M’ number of channels.</a:t>
            </a:r>
          </a:p>
          <a:p>
            <a:pPr marL="0" indent="0">
              <a:buNone/>
            </a:pPr>
            <a:r>
              <a:rPr lang="en-US" sz="2000" dirty="0"/>
              <a:t>	And repeated for S</a:t>
            </a:r>
            <a:r>
              <a:rPr lang="en-US" sz="2000" baseline="30000" dirty="0"/>
              <a:t>2</a:t>
            </a:r>
            <a:r>
              <a:rPr lang="en-US" sz="2000" dirty="0"/>
              <a:t> times i.e. number of elements in a single channel of intermediate layer.</a:t>
            </a:r>
          </a:p>
        </p:txBody>
      </p:sp>
    </p:spTree>
    <p:extLst>
      <p:ext uri="{BB962C8B-B14F-4D97-AF65-F5344CB8AC3E}">
        <p14:creationId xmlns:p14="http://schemas.microsoft.com/office/powerpoint/2010/main" val="1328993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6667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Layer Fusion – Analytical Model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504950"/>
            <a:ext cx="82296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Number of tiles = 	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Where (s – K + 1) is the output layer tile size.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Therefore, number of computations = 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000" dirty="0"/>
              <a:t>Computation in traditional convolution = K</a:t>
            </a:r>
            <a:r>
              <a:rPr lang="en-US" sz="2000" baseline="30000" dirty="0"/>
              <a:t>2</a:t>
            </a:r>
            <a:r>
              <a:rPr lang="en-US" sz="2000" dirty="0"/>
              <a:t>MCHW</a:t>
            </a:r>
          </a:p>
        </p:txBody>
      </p:sp>
      <p:sp>
        <p:nvSpPr>
          <p:cNvPr id="3" name="AutoShape 2" descr="blob:https://web.whatsapp.com/b4148c6e-5c27-4696-bd0a-fabe8735db5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blob:https://web.whatsapp.com/b4148c6e-5c27-4696-bd0a-fabe8735db5b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1" name="Picture 5" descr="C:\Users\Saurabh\Downloads\WhatsApp Image 2019-05-17 at 01.13.29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733550"/>
            <a:ext cx="19812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Saurabh\Downloads\WhatsApp Image 2019-05-17 at 01.25.2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105150"/>
            <a:ext cx="2928938" cy="81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042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6667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Layer Fusion – Analytical Model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504950"/>
            <a:ext cx="82296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Thus, number of re-computations =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As S&gt;&gt;K i.e. the intermediate tile size tends to be much higher than kernel size, the additional computation tends to 0.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AutoShape 2" descr="blob:https://web.whatsapp.com/b4148c6e-5c27-4696-bd0a-fabe8735db5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blob:https://web.whatsapp.com/b4148c6e-5c27-4696-bd0a-fabe8735db5b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0" name="Picture 2" descr="C:\Users\Saurabh\Downloads\WhatsApp Image 2019-05-17 at 01.24.13 (1)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657350"/>
            <a:ext cx="2881313" cy="75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378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6667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Layer Fusion for gradient update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675" y="1504950"/>
            <a:ext cx="4225926" cy="3429000"/>
          </a:xfrm>
        </p:spPr>
        <p:txBody>
          <a:bodyPr>
            <a:normAutofit/>
          </a:bodyPr>
          <a:lstStyle/>
          <a:p>
            <a:r>
              <a:rPr lang="en-US" sz="1800" dirty="0"/>
              <a:t>We applied the same fusion approach to back propagation gradient update.</a:t>
            </a:r>
          </a:p>
          <a:p>
            <a:endParaRPr lang="en-US" sz="600" dirty="0"/>
          </a:p>
          <a:p>
            <a:r>
              <a:rPr lang="en-US" sz="1800" dirty="0"/>
              <a:t>The time increases in NHWC fusion based approach since the convolution is across the output channel rather than input channel which is the lowest dimension.</a:t>
            </a:r>
          </a:p>
          <a:p>
            <a:endParaRPr lang="en-US" sz="600" dirty="0"/>
          </a:p>
          <a:p>
            <a:r>
              <a:rPr lang="en-US" sz="1800" dirty="0"/>
              <a:t>Thus, we have non-unit </a:t>
            </a:r>
            <a:r>
              <a:rPr lang="en-US" sz="1800" dirty="0" err="1"/>
              <a:t>strided</a:t>
            </a:r>
            <a:r>
              <a:rPr lang="en-US" sz="1800" dirty="0"/>
              <a:t> access to memory.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AutoShape 2" descr="blob:https://web.whatsapp.com/b4148c6e-5c27-4696-bd0a-fabe8735db5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blob:https://web.whatsapp.com/b4148c6e-5c27-4696-bd0a-fabe8735db5b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601143"/>
              </p:ext>
            </p:extLst>
          </p:nvPr>
        </p:nvGraphicFramePr>
        <p:xfrm>
          <a:off x="4495800" y="1657350"/>
          <a:ext cx="4267200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76369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95F7-B2A2-4FEA-821B-61F7D1D58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67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8D6A-BF92-489A-8DBF-710539BBE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Driving factors for neural network optimization:</a:t>
            </a:r>
          </a:p>
          <a:p>
            <a:pPr lvl="1"/>
            <a:r>
              <a:rPr lang="en-US" sz="2000" dirty="0"/>
              <a:t>Large models</a:t>
            </a:r>
          </a:p>
          <a:p>
            <a:pPr lvl="1"/>
            <a:r>
              <a:rPr lang="en-US" sz="2000" dirty="0"/>
              <a:t>Huge data processing</a:t>
            </a:r>
          </a:p>
          <a:p>
            <a:r>
              <a:rPr lang="en-US" sz="2000" dirty="0"/>
              <a:t>Key efficiency metrics:</a:t>
            </a:r>
          </a:p>
          <a:p>
            <a:pPr lvl="1"/>
            <a:r>
              <a:rPr lang="en-US" sz="2000" dirty="0"/>
              <a:t>Compute:</a:t>
            </a:r>
          </a:p>
          <a:p>
            <a:pPr lvl="2"/>
            <a:r>
              <a:rPr lang="en-US" sz="2000" dirty="0"/>
              <a:t>Parallelization to achieve efficient performance gain</a:t>
            </a:r>
          </a:p>
          <a:p>
            <a:pPr lvl="1"/>
            <a:r>
              <a:rPr lang="en-US" sz="2000" dirty="0"/>
              <a:t>Memory:</a:t>
            </a:r>
          </a:p>
          <a:p>
            <a:pPr lvl="2"/>
            <a:r>
              <a:rPr lang="en-US" sz="2000" dirty="0"/>
              <a:t>Reduce communication and synchronization overhead</a:t>
            </a:r>
          </a:p>
        </p:txBody>
      </p:sp>
    </p:spTree>
    <p:extLst>
      <p:ext uri="{BB962C8B-B14F-4D97-AF65-F5344CB8AC3E}">
        <p14:creationId xmlns:p14="http://schemas.microsoft.com/office/powerpoint/2010/main" val="339061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66675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Layer Fusion for BP – transpose weight matrix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5575" y="1714500"/>
            <a:ext cx="4225926" cy="3429000"/>
          </a:xfrm>
        </p:spPr>
        <p:txBody>
          <a:bodyPr>
            <a:normAutofit/>
          </a:bodyPr>
          <a:lstStyle/>
          <a:p>
            <a:r>
              <a:rPr lang="en-US" sz="1800" dirty="0"/>
              <a:t>The problem can be solved by taking a transpose of weight matrix.</a:t>
            </a:r>
          </a:p>
          <a:p>
            <a:r>
              <a:rPr lang="en-US" sz="1800" dirty="0"/>
              <a:t>The transpose kernel time comes to 7us which is &lt;0.1% of the actual gradient update time.</a:t>
            </a:r>
          </a:p>
          <a:p>
            <a:r>
              <a:rPr lang="en-US" sz="1800" dirty="0"/>
              <a:t>We again see ~2x speed up of the fused layer over the non-fused version and ~18% speed up overall.</a:t>
            </a:r>
          </a:p>
        </p:txBody>
      </p:sp>
      <p:sp>
        <p:nvSpPr>
          <p:cNvPr id="3" name="AutoShape 2" descr="blob:https://web.whatsapp.com/b4148c6e-5c27-4696-bd0a-fabe8735db5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blob:https://web.whatsapp.com/b4148c6e-5c27-4696-bd0a-fabe8735db5b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9740747"/>
              </p:ext>
            </p:extLst>
          </p:nvPr>
        </p:nvGraphicFramePr>
        <p:xfrm>
          <a:off x="4419600" y="1504950"/>
          <a:ext cx="44196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296841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8EB1A-5FCD-47E5-A582-16E6D66BE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Multi-GPU DNN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AB1EF-9211-440C-9ED9-398DFA9F3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Neural networks grow deeper for accuracy</a:t>
            </a:r>
          </a:p>
          <a:p>
            <a:pPr marL="342900" lvl="1" indent="0">
              <a:buNone/>
            </a:pPr>
            <a:r>
              <a:rPr lang="en-US" sz="2400" dirty="0"/>
              <a:t>e.g., Resnet-152, Inception-v3, Faster R-CNN</a:t>
            </a:r>
          </a:p>
          <a:p>
            <a:r>
              <a:rPr lang="en-US" sz="2400" dirty="0"/>
              <a:t>Large training dataset</a:t>
            </a:r>
          </a:p>
          <a:p>
            <a:pPr marL="342900" lvl="1" indent="0">
              <a:buNone/>
            </a:pPr>
            <a:r>
              <a:rPr lang="en-US" sz="2400" dirty="0"/>
              <a:t>e.g., ImageNet</a:t>
            </a:r>
          </a:p>
          <a:p>
            <a:r>
              <a:rPr lang="en-US" sz="2400" dirty="0"/>
              <a:t>Single GPU takes several days/weeks to train the network []</a:t>
            </a:r>
          </a:p>
          <a:p>
            <a:r>
              <a:rPr lang="en-US" sz="2400" dirty="0"/>
              <a:t>Multi-GPU necessary to achieve faster training.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078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19CD5-13D2-45DB-A143-6343AEAE2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351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Multi-GPU training  -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A3177-0C96-402B-9A34-BBEDC6342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4325161" cy="325993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Communication and synchronization</a:t>
            </a:r>
          </a:p>
          <a:p>
            <a:r>
              <a:rPr lang="en-US" dirty="0"/>
              <a:t>Data parallel approach chosen for distribution of data (features and network model) among multiple GPUs as CNNs are main focus of this project.</a:t>
            </a:r>
          </a:p>
          <a:p>
            <a:r>
              <a:rPr lang="en-US" dirty="0"/>
              <a:t>Evaluation platform:</a:t>
            </a:r>
          </a:p>
          <a:p>
            <a:pPr lvl="1"/>
            <a:r>
              <a:rPr lang="en-US" dirty="0"/>
              <a:t> 4 GTX 1080Ti connected to two NUMA nodes (2 GPUs/NUMA node)</a:t>
            </a:r>
          </a:p>
          <a:p>
            <a:pPr lvl="1"/>
            <a:r>
              <a:rPr lang="en-US" dirty="0"/>
              <a:t>GPU0 -&gt; GPU1 – P2P access enabled</a:t>
            </a:r>
          </a:p>
          <a:p>
            <a:pPr lvl="1"/>
            <a:r>
              <a:rPr lang="en-US" dirty="0"/>
              <a:t>GPU0/1 -&gt; GPU 2/3 – Resolves to normal </a:t>
            </a:r>
            <a:r>
              <a:rPr lang="en-US" dirty="0" err="1"/>
              <a:t>memcpy</a:t>
            </a:r>
            <a:r>
              <a:rPr lang="en-US" dirty="0"/>
              <a:t> procedure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3977F45-74AF-44D7-AAA5-668BF91CF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262" y="1369219"/>
            <a:ext cx="3650456" cy="18716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639614-DB31-4294-84A1-19E3B91A9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262" y="3407139"/>
            <a:ext cx="3624404" cy="113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31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576E-A0A8-4A67-99F0-6A559E75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8292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Multi-GPU training -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F184-F1A7-4483-964B-6C69AB54B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132518" cy="3263504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/>
              <a:t>AlexNet</a:t>
            </a:r>
            <a:r>
              <a:rPr lang="en-US" dirty="0"/>
              <a:t> chosen as evaluation platform as it contains most of the commonly used layers covering reasonable configuration ranges</a:t>
            </a:r>
          </a:p>
          <a:p>
            <a:r>
              <a:rPr lang="en-US" dirty="0"/>
              <a:t>Communication overhead on total training time vs Batch size</a:t>
            </a:r>
          </a:p>
          <a:p>
            <a:r>
              <a:rPr lang="en-US" dirty="0"/>
              <a:t>Increasing number of GPUs -&gt; Increasing overhead; also involves communication between 2 NUMA nodes via SMP</a:t>
            </a:r>
          </a:p>
          <a:p>
            <a:r>
              <a:rPr lang="en-US" dirty="0"/>
              <a:t>Increasing batch size –&gt; lower number of communication modules in an epoch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694F87D-67F8-4A38-BBB5-9E693980F655}"/>
              </a:ext>
            </a:extLst>
          </p:cNvPr>
          <p:cNvGraphicFramePr>
            <a:graphicFrameLocks/>
          </p:cNvGraphicFramePr>
          <p:nvPr/>
        </p:nvGraphicFramePr>
        <p:xfrm>
          <a:off x="4966666" y="1738807"/>
          <a:ext cx="3548684" cy="2361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82086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0C12C-9855-41D0-9637-2F5A34259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137" y="522736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Multi-GPU training -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5AD02-E9C4-4299-971F-692B47EA9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055218" cy="326350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Convolutional layers – computation dominant; lower weight kernels</a:t>
            </a:r>
          </a:p>
          <a:p>
            <a:pPr marL="342900" lvl="1" indent="0">
              <a:buNone/>
            </a:pPr>
            <a:r>
              <a:rPr lang="en-US" dirty="0"/>
              <a:t>e.g., Conv2: </a:t>
            </a:r>
          </a:p>
          <a:p>
            <a:pPr marL="342900" lvl="1" indent="0">
              <a:buNone/>
            </a:pPr>
            <a:r>
              <a:rPr lang="en-US" dirty="0" err="1"/>
              <a:t>Weight_dim</a:t>
            </a:r>
            <a:r>
              <a:rPr lang="en-US" dirty="0"/>
              <a:t> = ~72MB</a:t>
            </a:r>
          </a:p>
          <a:p>
            <a:pPr marL="342900" lvl="1" indent="0">
              <a:buNone/>
            </a:pPr>
            <a:r>
              <a:rPr lang="en-US" dirty="0"/>
              <a:t>Number of operations = 896M operations</a:t>
            </a:r>
          </a:p>
          <a:p>
            <a:r>
              <a:rPr lang="en-US" dirty="0"/>
              <a:t>Fully connected layers –  </a:t>
            </a:r>
            <a:r>
              <a:rPr lang="en-US" dirty="0" err="1"/>
              <a:t>weight_dim</a:t>
            </a:r>
            <a:r>
              <a:rPr lang="en-US" dirty="0"/>
              <a:t>/(no of computations) ratio high</a:t>
            </a:r>
          </a:p>
          <a:p>
            <a:pPr marL="342900" lvl="1" indent="0">
              <a:buNone/>
            </a:pPr>
            <a:r>
              <a:rPr lang="en-US" dirty="0"/>
              <a:t>e.g., FC2:</a:t>
            </a:r>
          </a:p>
          <a:p>
            <a:pPr marL="342900" lvl="1" indent="0">
              <a:buNone/>
            </a:pPr>
            <a:r>
              <a:rPr lang="en-US" dirty="0" err="1"/>
              <a:t>Weight_dim</a:t>
            </a:r>
            <a:r>
              <a:rPr lang="en-US" dirty="0"/>
              <a:t> = ~67MB</a:t>
            </a:r>
          </a:p>
          <a:p>
            <a:pPr marL="342900" lvl="1" indent="0">
              <a:buNone/>
            </a:pPr>
            <a:r>
              <a:rPr lang="en-US" dirty="0"/>
              <a:t>Number of operations = 33M operations</a:t>
            </a:r>
          </a:p>
          <a:p>
            <a:pPr marL="342900" lvl="1" indent="0">
              <a:buNone/>
            </a:pPr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C407656-E422-4FA3-8345-B249E6791B48}"/>
              </a:ext>
            </a:extLst>
          </p:cNvPr>
          <p:cNvGraphicFramePr>
            <a:graphicFrameLocks/>
          </p:cNvGraphicFramePr>
          <p:nvPr/>
        </p:nvGraphicFramePr>
        <p:xfrm>
          <a:off x="4777335" y="1575113"/>
          <a:ext cx="3879272" cy="2589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876011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0293-649E-4934-BAA3-02C6E1C27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6750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Multi-GPU training -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207B1-C5FB-4B82-91D2-6BE3E0DFB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3280172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Convolutional layer dominated by computation. Computation component scales better with newer architectures than communication component.</a:t>
            </a:r>
          </a:p>
          <a:p>
            <a:r>
              <a:rPr lang="en-US" sz="2000" dirty="0"/>
              <a:t>Communication component can be reduced by increasing the batch size.</a:t>
            </a:r>
          </a:p>
          <a:p>
            <a:r>
              <a:rPr lang="en-US" sz="2000" dirty="0"/>
              <a:t>Strong scaling -&gt; Higher batch size affects accuracy for a given training problem for fixed number of epochs (or) needs more epochs</a:t>
            </a:r>
          </a:p>
          <a:p>
            <a:r>
              <a:rPr lang="en-US" sz="2000" dirty="0"/>
              <a:t>Intra-GPU hybrid approach for data split would result in enough GPU occupancy, allowing multi-GPU scaling with reasonable batch size.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9879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EA26E-5AFD-4586-8954-E54E4033B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86835-7653-462D-825E-B5DAC0279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4950"/>
            <a:ext cx="8229600" cy="3352800"/>
          </a:xfrm>
        </p:spPr>
        <p:txBody>
          <a:bodyPr>
            <a:normAutofit fontScale="32500" lnSpcReduction="20000"/>
          </a:bodyPr>
          <a:lstStyle/>
          <a:p>
            <a:r>
              <a:rPr lang="en-US" sz="3700" dirty="0"/>
              <a:t>L. Song, J. Mao, Y. </a:t>
            </a:r>
            <a:r>
              <a:rPr lang="en-US" sz="3700" dirty="0" err="1"/>
              <a:t>Zhuo</a:t>
            </a:r>
            <a:r>
              <a:rPr lang="en-US" sz="3700" dirty="0"/>
              <a:t>, X. Qian, H. Li, and Y. Chen, “</a:t>
            </a:r>
            <a:r>
              <a:rPr lang="en-US" sz="3700" dirty="0" err="1"/>
              <a:t>Hypar</a:t>
            </a:r>
            <a:r>
              <a:rPr lang="en-US" sz="3700" dirty="0"/>
              <a:t>: Towards hybrid parallelism for deep learning accelerator array,” in 25th IEEE HPCA 2019, Washington, DC, USA , 2019.</a:t>
            </a:r>
          </a:p>
          <a:p>
            <a:r>
              <a:rPr lang="en-US" sz="3700" dirty="0"/>
              <a:t>Y. </a:t>
            </a:r>
            <a:r>
              <a:rPr lang="en-US" sz="3700" dirty="0" err="1"/>
              <a:t>Lecun</a:t>
            </a:r>
            <a:r>
              <a:rPr lang="en-US" sz="3700" dirty="0"/>
              <a:t>, L. </a:t>
            </a:r>
            <a:r>
              <a:rPr lang="en-US" sz="3700" dirty="0" err="1"/>
              <a:t>Bottou</a:t>
            </a:r>
            <a:r>
              <a:rPr lang="en-US" sz="3700" dirty="0"/>
              <a:t>, Y. </a:t>
            </a:r>
            <a:r>
              <a:rPr lang="en-US" sz="3700" dirty="0" err="1"/>
              <a:t>Bengio</a:t>
            </a:r>
            <a:r>
              <a:rPr lang="en-US" sz="3700" dirty="0"/>
              <a:t>, and P. Haffner, “Gradient-based learning applied to document recognition,” in Proceedings of the IEEE, pp. 2278–2324, 1998.</a:t>
            </a:r>
          </a:p>
          <a:p>
            <a:r>
              <a:rPr lang="en-US" sz="3700" dirty="0"/>
              <a:t>K. He, X. Zhang, S. Ren, and J. Sun, “Deep residual learning for image recognition,” in 2016 IEEE Conference on Computer Vision and Pattern Recognition, CVPR 2016, Las Vegas, NV, USA, June 27-30, 2016 , pp. 770–778, 2016</a:t>
            </a:r>
          </a:p>
          <a:p>
            <a:r>
              <a:rPr lang="en-US" sz="3700" dirty="0"/>
              <a:t>A. </a:t>
            </a:r>
            <a:r>
              <a:rPr lang="en-US" sz="3700" dirty="0" err="1"/>
              <a:t>Krizhevsky</a:t>
            </a:r>
            <a:r>
              <a:rPr lang="en-US" sz="3700" dirty="0"/>
              <a:t>, I. </a:t>
            </a:r>
            <a:r>
              <a:rPr lang="en-US" sz="3700" dirty="0" err="1"/>
              <a:t>Sutskever</a:t>
            </a:r>
            <a:r>
              <a:rPr lang="en-US" sz="3700" dirty="0"/>
              <a:t>, and G. E. Hinton, “</a:t>
            </a:r>
            <a:r>
              <a:rPr lang="en-US" sz="3700" dirty="0" err="1"/>
              <a:t>Imagenet</a:t>
            </a:r>
            <a:r>
              <a:rPr lang="en-US" sz="3700" dirty="0"/>
              <a:t> classification with deep convolutional neural networks,” in Advances in NIPS 25 , pp. 1097–1105, Curran Associates, Inc., 2012.</a:t>
            </a:r>
          </a:p>
          <a:p>
            <a:r>
              <a:rPr lang="en-US" sz="3700" dirty="0"/>
              <a:t>A. </a:t>
            </a:r>
            <a:r>
              <a:rPr lang="en-US" sz="3700" dirty="0" err="1"/>
              <a:t>Krizhevsky</a:t>
            </a:r>
            <a:r>
              <a:rPr lang="en-US" sz="3700" dirty="0"/>
              <a:t>, “Learning multiple layers of features from tiny images,” Technical report., 2009.</a:t>
            </a:r>
          </a:p>
          <a:p>
            <a:r>
              <a:rPr lang="en-US" sz="3700" dirty="0"/>
              <a:t>M. </a:t>
            </a:r>
            <a:r>
              <a:rPr lang="en-US" sz="3700" dirty="0" err="1"/>
              <a:t>Alwani</a:t>
            </a:r>
            <a:r>
              <a:rPr lang="en-US" sz="3700" dirty="0"/>
              <a:t>, H. Chen, M. Ferdman, and P. Milder, “Fused-layer CNN accelerators,” in 49th Annual IEEE/ACM International Symposium on Microarchitecture (MICRO) , 2016.</a:t>
            </a:r>
          </a:p>
          <a:p>
            <a:r>
              <a:rPr lang="en-US" sz="3700" dirty="0" err="1"/>
              <a:t>Lym</a:t>
            </a:r>
            <a:r>
              <a:rPr lang="en-US" sz="3700" dirty="0"/>
              <a:t>, </a:t>
            </a:r>
            <a:r>
              <a:rPr lang="en-US" sz="3700" dirty="0" err="1"/>
              <a:t>Sangkug</a:t>
            </a:r>
            <a:r>
              <a:rPr lang="en-US" sz="3700" dirty="0"/>
              <a:t>, Armand </a:t>
            </a:r>
            <a:r>
              <a:rPr lang="en-US" sz="3700" dirty="0" err="1"/>
              <a:t>Behroozi</a:t>
            </a:r>
            <a:r>
              <a:rPr lang="en-US" sz="3700" dirty="0"/>
              <a:t>, Wei Wen, Ge Li, </a:t>
            </a:r>
            <a:r>
              <a:rPr lang="en-US" sz="3700" dirty="0" err="1"/>
              <a:t>Yongkee</a:t>
            </a:r>
            <a:r>
              <a:rPr lang="en-US" sz="3700" dirty="0"/>
              <a:t> Kwon, and </a:t>
            </a:r>
            <a:r>
              <a:rPr lang="en-US" sz="3700" dirty="0" err="1"/>
              <a:t>Mattan</a:t>
            </a:r>
            <a:r>
              <a:rPr lang="en-US" sz="3700" dirty="0"/>
              <a:t> </a:t>
            </a:r>
            <a:r>
              <a:rPr lang="en-US" sz="3700" dirty="0" err="1"/>
              <a:t>Erez</a:t>
            </a:r>
            <a:r>
              <a:rPr lang="en-US" sz="3700" dirty="0"/>
              <a:t>. "Mini-batch Serialization: CNN Training with Inter-layer Data Reuse." </a:t>
            </a:r>
            <a:r>
              <a:rPr lang="en-US" sz="3700" i="1" dirty="0" err="1"/>
              <a:t>arXiv</a:t>
            </a:r>
            <a:r>
              <a:rPr lang="en-US" sz="3700" i="1" dirty="0"/>
              <a:t> preprint arXiv:1810.00307</a:t>
            </a:r>
            <a:r>
              <a:rPr lang="en-US" sz="3700" dirty="0"/>
              <a:t> (2018).</a:t>
            </a:r>
          </a:p>
          <a:p>
            <a:r>
              <a:rPr lang="en-US" sz="3700" dirty="0"/>
              <a:t>Jung, </a:t>
            </a:r>
            <a:r>
              <a:rPr lang="en-US" sz="3700" dirty="0" err="1"/>
              <a:t>Daejin</a:t>
            </a:r>
            <a:r>
              <a:rPr lang="en-US" sz="3700" dirty="0"/>
              <a:t>, </a:t>
            </a:r>
            <a:r>
              <a:rPr lang="en-US" sz="3700" dirty="0" err="1"/>
              <a:t>Wonkyung</a:t>
            </a:r>
            <a:r>
              <a:rPr lang="en-US" sz="3700" dirty="0"/>
              <a:t> Jung, </a:t>
            </a:r>
            <a:r>
              <a:rPr lang="en-US" sz="3700" dirty="0" err="1"/>
              <a:t>Sunjung</a:t>
            </a:r>
            <a:r>
              <a:rPr lang="en-US" sz="3700" dirty="0"/>
              <a:t> Lee, </a:t>
            </a:r>
            <a:r>
              <a:rPr lang="en-US" sz="3700" dirty="0" err="1"/>
              <a:t>Wonjong</a:t>
            </a:r>
            <a:r>
              <a:rPr lang="en-US" sz="3700" dirty="0"/>
              <a:t> Rhee, and Jung Ho </a:t>
            </a:r>
            <a:r>
              <a:rPr lang="en-US" sz="3700" dirty="0" err="1"/>
              <a:t>Ahn</a:t>
            </a:r>
            <a:r>
              <a:rPr lang="en-US" sz="3700" dirty="0"/>
              <a:t>. "Restructuring Batch Normalization to Accelerate CNN Training." </a:t>
            </a:r>
            <a:r>
              <a:rPr lang="en-US" sz="3700" i="1" dirty="0" err="1"/>
              <a:t>arXiv</a:t>
            </a:r>
            <a:r>
              <a:rPr lang="en-US" sz="3700" i="1" dirty="0"/>
              <a:t> preprint arXiv:1807.01702</a:t>
            </a:r>
            <a:r>
              <a:rPr lang="en-US" sz="3700" dirty="0"/>
              <a:t>(2018)</a:t>
            </a:r>
          </a:p>
          <a:p>
            <a:r>
              <a:rPr lang="en-US" sz="37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https://github.com/catchchaos/CUDA-CNN</a:t>
            </a:r>
            <a:endParaRPr lang="en-US" sz="3700" dirty="0"/>
          </a:p>
          <a:p>
            <a:r>
              <a:rPr lang="en-US" sz="3700" dirty="0" err="1">
                <a:latin typeface="Arial" panose="020B0604020202020204" pitchFamily="34" charset="0"/>
              </a:rPr>
              <a:t>Yadan</a:t>
            </a:r>
            <a:r>
              <a:rPr lang="en-US" sz="3700" dirty="0">
                <a:latin typeface="Arial" panose="020B0604020202020204" pitchFamily="34" charset="0"/>
              </a:rPr>
              <a:t>, </a:t>
            </a:r>
            <a:r>
              <a:rPr lang="en-US" sz="3700" dirty="0" err="1">
                <a:latin typeface="Arial" panose="020B0604020202020204" pitchFamily="34" charset="0"/>
              </a:rPr>
              <a:t>Omry</a:t>
            </a:r>
            <a:r>
              <a:rPr lang="en-US" sz="3700" dirty="0">
                <a:latin typeface="Arial" panose="020B0604020202020204" pitchFamily="34" charset="0"/>
              </a:rPr>
              <a:t>, Keith Adams, Yaniv </a:t>
            </a:r>
            <a:r>
              <a:rPr lang="en-US" sz="3700" dirty="0" err="1">
                <a:latin typeface="Arial" panose="020B0604020202020204" pitchFamily="34" charset="0"/>
              </a:rPr>
              <a:t>Taigman</a:t>
            </a:r>
            <a:r>
              <a:rPr lang="en-US" sz="3700" dirty="0">
                <a:latin typeface="Arial" panose="020B0604020202020204" pitchFamily="34" charset="0"/>
              </a:rPr>
              <a:t>, and </a:t>
            </a:r>
            <a:r>
              <a:rPr lang="en-US" sz="3700" dirty="0" err="1">
                <a:latin typeface="Arial" panose="020B0604020202020204" pitchFamily="34" charset="0"/>
              </a:rPr>
              <a:t>Marc'Aurelio</a:t>
            </a:r>
            <a:r>
              <a:rPr lang="en-US" sz="3700" dirty="0">
                <a:latin typeface="Arial" panose="020B0604020202020204" pitchFamily="34" charset="0"/>
              </a:rPr>
              <a:t> </a:t>
            </a:r>
            <a:r>
              <a:rPr lang="en-US" sz="3700" dirty="0" err="1">
                <a:latin typeface="Arial" panose="020B0604020202020204" pitchFamily="34" charset="0"/>
              </a:rPr>
              <a:t>Ranzato</a:t>
            </a:r>
            <a:r>
              <a:rPr lang="en-US" sz="3700" dirty="0">
                <a:latin typeface="Arial" panose="020B0604020202020204" pitchFamily="34" charset="0"/>
              </a:rPr>
              <a:t>. "Multi-</a:t>
            </a:r>
            <a:r>
              <a:rPr lang="en-US" sz="3700" dirty="0" err="1">
                <a:latin typeface="Arial" panose="020B0604020202020204" pitchFamily="34" charset="0"/>
              </a:rPr>
              <a:t>gpu</a:t>
            </a:r>
            <a:r>
              <a:rPr lang="en-US" sz="3700" dirty="0">
                <a:latin typeface="Arial" panose="020B0604020202020204" pitchFamily="34" charset="0"/>
              </a:rPr>
              <a:t> training of convnets." </a:t>
            </a:r>
            <a:r>
              <a:rPr lang="en-US" sz="3700" i="1" dirty="0" err="1">
                <a:latin typeface="Arial" panose="020B0604020202020204" pitchFamily="34" charset="0"/>
              </a:rPr>
              <a:t>arXiv</a:t>
            </a:r>
            <a:r>
              <a:rPr lang="en-US" sz="3700" i="1" dirty="0">
                <a:latin typeface="Arial" panose="020B0604020202020204" pitchFamily="34" charset="0"/>
              </a:rPr>
              <a:t> preprint arXiv:1312.5853</a:t>
            </a:r>
            <a:r>
              <a:rPr lang="en-US" sz="3700" dirty="0">
                <a:latin typeface="Arial" panose="020B0604020202020204" pitchFamily="34" charset="0"/>
              </a:rPr>
              <a:t> (2013).</a:t>
            </a:r>
            <a:endParaRPr lang="en-US" sz="37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41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8767-5592-4D6D-8D91-490FFDC5A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71360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Training vs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25A8D-7106-4C23-B1B9-71C922F38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20006"/>
            <a:ext cx="3581400" cy="328017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800" dirty="0"/>
              <a:t>Training is more challenging</a:t>
            </a:r>
          </a:p>
          <a:p>
            <a:pPr lvl="1"/>
            <a:r>
              <a:rPr lang="en-US" dirty="0"/>
              <a:t>Roughly 3 times more computations</a:t>
            </a:r>
          </a:p>
          <a:p>
            <a:pPr lvl="1"/>
            <a:r>
              <a:rPr lang="en-US" dirty="0"/>
              <a:t>Increased storage requirements</a:t>
            </a:r>
          </a:p>
          <a:p>
            <a:pPr lvl="1"/>
            <a:r>
              <a:rPr lang="en-US" dirty="0"/>
              <a:t>Large DNN models and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5BD376-67F2-4B60-A879-D1DE796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379685"/>
            <a:ext cx="5347582" cy="3360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C80051-16B0-4009-A45E-18C3B77E8C12}"/>
              </a:ext>
            </a:extLst>
          </p:cNvPr>
          <p:cNvSpPr txBox="1"/>
          <p:nvPr/>
        </p:nvSpPr>
        <p:spPr>
          <a:xfrm>
            <a:off x="228600" y="4802328"/>
            <a:ext cx="8776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Source: https://blogs.nvidia.com/blog/2016/08/22/difference-deep-learning-training-inference-ai/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416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Partitioning - Data and Model parallelism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81150"/>
            <a:ext cx="4263711" cy="328017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000" i="1" u="sng" dirty="0"/>
              <a:t>Data parallelism</a:t>
            </a:r>
          </a:p>
          <a:p>
            <a:pPr lvl="1">
              <a:buFont typeface="Wingdings" pitchFamily="2" charset="2"/>
              <a:buChar char="ü"/>
            </a:pPr>
            <a:r>
              <a:rPr lang="en-US" sz="1600" dirty="0"/>
              <a:t>Each sample is independent (S).</a:t>
            </a:r>
          </a:p>
          <a:p>
            <a:pPr lvl="1">
              <a:buFont typeface="Wingdings" pitchFamily="2" charset="2"/>
              <a:buChar char="ü"/>
            </a:pPr>
            <a:r>
              <a:rPr lang="en-US" sz="1600" dirty="0"/>
              <a:t>Divide image samples among the processing units.</a:t>
            </a:r>
          </a:p>
          <a:p>
            <a:pPr marL="0" indent="0">
              <a:buNone/>
            </a:pPr>
            <a:endParaRPr lang="en-US" sz="2000" dirty="0"/>
          </a:p>
          <a:p>
            <a:pPr>
              <a:buFont typeface="Wingdings" pitchFamily="2" charset="2"/>
              <a:buChar char="ü"/>
            </a:pPr>
            <a:r>
              <a:rPr lang="en-US" sz="2000" u="sng" dirty="0"/>
              <a:t>Model parallelism</a:t>
            </a:r>
          </a:p>
          <a:p>
            <a:pPr lvl="1">
              <a:buFont typeface="Wingdings" pitchFamily="2" charset="2"/>
              <a:buChar char="ü"/>
            </a:pPr>
            <a:r>
              <a:rPr lang="en-US" sz="1600" dirty="0"/>
              <a:t>Each output channel is independent (M).</a:t>
            </a:r>
          </a:p>
          <a:p>
            <a:pPr lvl="1">
              <a:buFont typeface="Wingdings" pitchFamily="2" charset="2"/>
              <a:buChar char="ü"/>
            </a:pPr>
            <a:r>
              <a:rPr lang="en-US" sz="1600" dirty="0"/>
              <a:t>Divide CNN model (weights) among the processing units.</a:t>
            </a:r>
            <a:br>
              <a:rPr lang="en-US" sz="1600" dirty="0"/>
            </a:br>
            <a:endParaRPr lang="en-US" sz="16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1308B1-ACEC-419E-9EAB-8D8584EF8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869" y="1962150"/>
            <a:ext cx="441073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58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590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Convolutional Neural Networks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000" dirty="0"/>
              <a:t>Input feature map: H*W*N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/>
              <a:t>Output feature map: H*W*</a:t>
            </a:r>
            <a:r>
              <a:rPr lang="en-US" sz="2000" dirty="0">
                <a:solidFill>
                  <a:srgbClr val="FFC000"/>
                </a:solidFill>
              </a:rPr>
              <a:t>M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/>
              <a:t>Weight parameters: K</a:t>
            </a:r>
            <a:r>
              <a:rPr lang="en-US" sz="2000" baseline="30000" dirty="0"/>
              <a:t>2</a:t>
            </a:r>
            <a:r>
              <a:rPr lang="en-US" sz="2000" dirty="0"/>
              <a:t>*N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/>
              <a:t>Number of computations: </a:t>
            </a:r>
          </a:p>
          <a:p>
            <a:pPr marL="0" indent="0">
              <a:buNone/>
            </a:pPr>
            <a:r>
              <a:rPr lang="en-US" sz="2000" dirty="0"/>
              <a:t>		H*W*N*K</a:t>
            </a:r>
            <a:r>
              <a:rPr lang="en-US" sz="2000" baseline="30000" dirty="0"/>
              <a:t>2*</a:t>
            </a:r>
            <a:r>
              <a:rPr lang="en-US" sz="2000" dirty="0"/>
              <a:t>M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000" dirty="0"/>
              <a:t>For K=5, H=W=32*32, N=128, M=128</a:t>
            </a:r>
          </a:p>
          <a:p>
            <a:pPr marL="0" indent="0">
              <a:buNone/>
            </a:pPr>
            <a:r>
              <a:rPr lang="en-US" sz="2000" dirty="0"/>
              <a:t>We need </a:t>
            </a:r>
            <a:r>
              <a:rPr lang="en-US" sz="2400" dirty="0">
                <a:solidFill>
                  <a:srgbClr val="FF0000"/>
                </a:solidFill>
              </a:rPr>
              <a:t>80*10</a:t>
            </a:r>
            <a:r>
              <a:rPr lang="en-US" sz="2400" baseline="30000" dirty="0">
                <a:solidFill>
                  <a:srgbClr val="FF0000"/>
                </a:solidFill>
              </a:rPr>
              <a:t>6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operations</a:t>
            </a:r>
            <a:endParaRPr lang="en-US" sz="24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98" y="1733550"/>
            <a:ext cx="3738489" cy="1714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46446" y="3524250"/>
            <a:ext cx="3456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Basic Convolution block</a:t>
            </a:r>
          </a:p>
        </p:txBody>
      </p:sp>
    </p:spTree>
    <p:extLst>
      <p:ext uri="{BB962C8B-B14F-4D97-AF65-F5344CB8AC3E}">
        <p14:creationId xmlns:p14="http://schemas.microsoft.com/office/powerpoint/2010/main" val="2707565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6667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A typical Convolutional Network</a:t>
            </a:r>
          </a:p>
        </p:txBody>
      </p:sp>
      <p:sp>
        <p:nvSpPr>
          <p:cNvPr id="2" name="Right Arrow 1"/>
          <p:cNvSpPr/>
          <p:nvPr/>
        </p:nvSpPr>
        <p:spPr>
          <a:xfrm>
            <a:off x="3657600" y="2800350"/>
            <a:ext cx="533400" cy="30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14550"/>
            <a:ext cx="8229600" cy="2541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2000" y="1581150"/>
            <a:ext cx="6136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There are ~10s-100s of these convolutional block</a:t>
            </a:r>
          </a:p>
        </p:txBody>
      </p:sp>
    </p:spTree>
    <p:extLst>
      <p:ext uri="{BB962C8B-B14F-4D97-AF65-F5344CB8AC3E}">
        <p14:creationId xmlns:p14="http://schemas.microsoft.com/office/powerpoint/2010/main" val="292287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15ACC-E23C-4C12-8102-C19F3D91F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9495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81C5C-F353-42D4-B484-C214D8370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82665"/>
            <a:ext cx="8229600" cy="1517685"/>
          </a:xfrm>
        </p:spPr>
        <p:txBody>
          <a:bodyPr>
            <a:normAutofit fontScale="62500" lnSpcReduction="20000"/>
          </a:bodyPr>
          <a:lstStyle/>
          <a:p>
            <a:r>
              <a:rPr lang="en-US" sz="2800" dirty="0"/>
              <a:t>CUDA primitives developed</a:t>
            </a:r>
          </a:p>
          <a:p>
            <a:pPr lvl="1"/>
            <a:r>
              <a:rPr lang="en-US" sz="2400" dirty="0"/>
              <a:t>Supports data and model parallelism flavors for Convolutional, average and max pooling, fully connected layers</a:t>
            </a:r>
          </a:p>
          <a:p>
            <a:pPr lvl="1"/>
            <a:r>
              <a:rPr lang="en-US" sz="2400" dirty="0"/>
              <a:t>Chooses configurations for kernel launch based on the tensors dimensions and batch size</a:t>
            </a:r>
          </a:p>
          <a:p>
            <a:pPr lvl="1"/>
            <a:r>
              <a:rPr lang="en-US" sz="2400" dirty="0"/>
              <a:t>Supports logistic and RELU activations</a:t>
            </a:r>
          </a:p>
          <a:p>
            <a:pPr lvl="1"/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B97F73-753E-4D1F-AC5E-11F9BF0E9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478" y="2755043"/>
            <a:ext cx="5029200" cy="2183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68FD22-FBF0-4C2C-B7E8-B48D0589C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755044"/>
            <a:ext cx="3792673" cy="218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40571"/>
      </p:ext>
    </p:extLst>
  </p:cSld>
  <p:clrMapOvr>
    <a:masterClrMapping/>
  </p:clrMapOvr>
</p:sld>
</file>

<file path=ppt/theme/theme1.xml><?xml version="1.0" encoding="utf-8"?>
<a:theme xmlns:a="http://schemas.openxmlformats.org/drawingml/2006/main" name="16-9 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6-9 Dark Background">
  <a:themeElements>
    <a:clrScheme name="Custom 1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040300"/>
      </a:hlink>
      <a:folHlink>
        <a:srgbClr val="96A9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6-9 Light Backgrou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7677</TotalTime>
  <Words>2307</Words>
  <Application>Microsoft Office PowerPoint</Application>
  <PresentationFormat>On-screen Show (16:9)</PresentationFormat>
  <Paragraphs>358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Arial Black</vt:lpstr>
      <vt:lpstr>Calibri</vt:lpstr>
      <vt:lpstr>Wingdings</vt:lpstr>
      <vt:lpstr>16-9 Cover</vt:lpstr>
      <vt:lpstr>16-9 Dark Background</vt:lpstr>
      <vt:lpstr>16-9 Light Background</vt:lpstr>
      <vt:lpstr>16-9 White Backgroud</vt:lpstr>
      <vt:lpstr>PowerPoint Presentation</vt:lpstr>
      <vt:lpstr>Deep Neural Networks is ubiquitous!</vt:lpstr>
      <vt:lpstr>Deep Learning – Active Research area</vt:lpstr>
      <vt:lpstr>Neural network</vt:lpstr>
      <vt:lpstr>Training vs Inference</vt:lpstr>
      <vt:lpstr>Partitioning - Data and Model parallelism</vt:lpstr>
      <vt:lpstr>Convolutional Neural Networks</vt:lpstr>
      <vt:lpstr>A typical Convolutional Network</vt:lpstr>
      <vt:lpstr>Implementation</vt:lpstr>
      <vt:lpstr>Implementation</vt:lpstr>
      <vt:lpstr>Machine configurations</vt:lpstr>
      <vt:lpstr>CNN architectures </vt:lpstr>
      <vt:lpstr>CNN - Parameters</vt:lpstr>
      <vt:lpstr>RESULTS</vt:lpstr>
      <vt:lpstr>Data Parallel</vt:lpstr>
      <vt:lpstr>Data Parallel – uArch considerations</vt:lpstr>
      <vt:lpstr>Model Parallel</vt:lpstr>
      <vt:lpstr>Model Parallel - Comparison</vt:lpstr>
      <vt:lpstr>Model Parallel - Comparison</vt:lpstr>
      <vt:lpstr>Model Parallel – uArch considerations</vt:lpstr>
      <vt:lpstr>Hybrid Approach</vt:lpstr>
      <vt:lpstr>Hybrid Approach</vt:lpstr>
      <vt:lpstr>Comparison of schemes for other networks</vt:lpstr>
      <vt:lpstr>Layer Fusion</vt:lpstr>
      <vt:lpstr>Layer Fusion</vt:lpstr>
      <vt:lpstr>Layer Fusion</vt:lpstr>
      <vt:lpstr>Layer Fusion</vt:lpstr>
      <vt:lpstr>Layer Fusion – Memory dependency</vt:lpstr>
      <vt:lpstr>Layer Fusion</vt:lpstr>
      <vt:lpstr>Layer Fusion – Move to NHWC</vt:lpstr>
      <vt:lpstr>Layer Fusion - NHWC</vt:lpstr>
      <vt:lpstr>Layer Fusion - NHWC</vt:lpstr>
      <vt:lpstr>Layer Fusion – GTX 1080 Ti</vt:lpstr>
      <vt:lpstr>Layer Fusion – Analytical Model</vt:lpstr>
      <vt:lpstr>Layer Fusion – Analytical Model</vt:lpstr>
      <vt:lpstr>Layer Fusion – Analytical Model</vt:lpstr>
      <vt:lpstr>Layer Fusion – Analytical Model</vt:lpstr>
      <vt:lpstr>Layer Fusion – Analytical Model</vt:lpstr>
      <vt:lpstr>Layer Fusion for gradient update</vt:lpstr>
      <vt:lpstr>Layer Fusion for BP – transpose weight matrix</vt:lpstr>
      <vt:lpstr>Multi-GPU DNN training</vt:lpstr>
      <vt:lpstr>Multi-GPU training  - Challenge</vt:lpstr>
      <vt:lpstr>Multi-GPU training - Analysis </vt:lpstr>
      <vt:lpstr>Multi-GPU training - Analysis </vt:lpstr>
      <vt:lpstr>Multi-GPU training - Conclusions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Anandakumar, Ajaykrishna</cp:lastModifiedBy>
  <cp:revision>475</cp:revision>
  <cp:lastPrinted>2011-01-24T02:49:42Z</cp:lastPrinted>
  <dcterms:created xsi:type="dcterms:W3CDTF">2011-06-30T15:04:08Z</dcterms:created>
  <dcterms:modified xsi:type="dcterms:W3CDTF">2019-05-17T09:03:23Z</dcterms:modified>
  <cp:category/>
</cp:coreProperties>
</file>